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0C95A4-BFFF-905D-4745-0968B34BBE41}" v="353" dt="2024-03-10T02:22:10.8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1">
        <a:alpha val="0"/>
      </a:schemeClr>
    </dgm:fillClrLst>
    <dgm:linClrLst meth="repeat">
      <a:schemeClr val="accent1">
        <a:alpha val="0"/>
      </a:schemeClr>
    </dgm:linClrLst>
    <dgm:effectClrLst/>
    <dgm:txLinClrLst/>
    <dgm:txFillClrLst meth="repeat">
      <a:schemeClr val="accent1"/>
    </dgm:txFillClrLst>
    <dgm:txEffectClrLst/>
  </dgm:styleLbl>
</dgm:colorsDef>
</file>

<file path=ppt/diagrams/data1.xml><?xml version="1.0" encoding="utf-8"?>
<dgm:dataModel xmlns:dgm="http://schemas.openxmlformats.org/drawingml/2006/diagram" xmlns:a="http://schemas.openxmlformats.org/drawingml/2006/main">
  <dgm:ptLst>
    <dgm:pt modelId="{81CFACC3-5A3B-47FB-8035-EAF5D1A019A1}" type="doc">
      <dgm:prSet loTypeId="urn:microsoft.com/office/officeart/2018/5/layout/IconCircleLabelList" loCatId="icon" qsTypeId="urn:microsoft.com/office/officeart/2005/8/quickstyle/simple1" qsCatId="simple" csTypeId="urn:microsoft.com/office/officeart/2018/5/colors/Iconchunking_coloredtext_accent1_2" csCatId="accent1" phldr="1"/>
      <dgm:spPr/>
      <dgm:t>
        <a:bodyPr/>
        <a:lstStyle/>
        <a:p>
          <a:endParaRPr lang="en-US"/>
        </a:p>
      </dgm:t>
    </dgm:pt>
    <dgm:pt modelId="{345A39D7-41F7-4E22-A07B-FCC248CCC8F9}">
      <dgm:prSet/>
      <dgm:spPr/>
      <dgm:t>
        <a:bodyPr/>
        <a:lstStyle/>
        <a:p>
          <a:pPr>
            <a:lnSpc>
              <a:spcPct val="100000"/>
            </a:lnSpc>
            <a:defRPr cap="all"/>
          </a:pPr>
          <a:r>
            <a:rPr lang="en-US"/>
            <a:t>DELIVERY</a:t>
          </a:r>
        </a:p>
      </dgm:t>
    </dgm:pt>
    <dgm:pt modelId="{90D5B477-7953-4820-915B-AB5E37166F38}" type="parTrans" cxnId="{00AF4607-55E7-433D-935B-86C6DB57A888}">
      <dgm:prSet/>
      <dgm:spPr/>
      <dgm:t>
        <a:bodyPr/>
        <a:lstStyle/>
        <a:p>
          <a:endParaRPr lang="en-US"/>
        </a:p>
      </dgm:t>
    </dgm:pt>
    <dgm:pt modelId="{B277636B-8B3A-4BB6-896A-568916CDD1DE}" type="sibTrans" cxnId="{00AF4607-55E7-433D-935B-86C6DB57A888}">
      <dgm:prSet/>
      <dgm:spPr/>
      <dgm:t>
        <a:bodyPr/>
        <a:lstStyle/>
        <a:p>
          <a:endParaRPr lang="en-US"/>
        </a:p>
      </dgm:t>
    </dgm:pt>
    <dgm:pt modelId="{E9F082A0-7B29-4954-910B-A8230EB319BA}">
      <dgm:prSet/>
      <dgm:spPr/>
      <dgm:t>
        <a:bodyPr/>
        <a:lstStyle/>
        <a:p>
          <a:pPr>
            <a:lnSpc>
              <a:spcPct val="100000"/>
            </a:lnSpc>
            <a:defRPr cap="all"/>
          </a:pPr>
          <a:r>
            <a:rPr lang="en-US"/>
            <a:t>DISTRIBUTION</a:t>
          </a:r>
        </a:p>
      </dgm:t>
    </dgm:pt>
    <dgm:pt modelId="{3B719C19-6F82-4940-A0F4-C8869EBA844E}" type="parTrans" cxnId="{B9F40742-B9E2-4A75-80E7-366931D2BF2C}">
      <dgm:prSet/>
      <dgm:spPr/>
      <dgm:t>
        <a:bodyPr/>
        <a:lstStyle/>
        <a:p>
          <a:endParaRPr lang="en-US"/>
        </a:p>
      </dgm:t>
    </dgm:pt>
    <dgm:pt modelId="{8324FA4B-7A01-4AB9-99E3-3EA16AAED4F8}" type="sibTrans" cxnId="{B9F40742-B9E2-4A75-80E7-366931D2BF2C}">
      <dgm:prSet/>
      <dgm:spPr/>
      <dgm:t>
        <a:bodyPr/>
        <a:lstStyle/>
        <a:p>
          <a:endParaRPr lang="en-US"/>
        </a:p>
      </dgm:t>
    </dgm:pt>
    <dgm:pt modelId="{D76796A6-8821-4BAA-B960-D30C9BAA03C9}">
      <dgm:prSet/>
      <dgm:spPr/>
      <dgm:t>
        <a:bodyPr/>
        <a:lstStyle/>
        <a:p>
          <a:pPr>
            <a:lnSpc>
              <a:spcPct val="100000"/>
            </a:lnSpc>
            <a:defRPr cap="all"/>
          </a:pPr>
          <a:r>
            <a:rPr lang="en-US"/>
            <a:t>EMPLOYEES</a:t>
          </a:r>
        </a:p>
      </dgm:t>
    </dgm:pt>
    <dgm:pt modelId="{C7FEEF58-AA3E-4D44-BD1F-F57306EE2631}" type="parTrans" cxnId="{490A0748-FD30-4C39-B295-9E4AAB435E7F}">
      <dgm:prSet/>
      <dgm:spPr/>
      <dgm:t>
        <a:bodyPr/>
        <a:lstStyle/>
        <a:p>
          <a:endParaRPr lang="en-US"/>
        </a:p>
      </dgm:t>
    </dgm:pt>
    <dgm:pt modelId="{571D27FD-870F-484F-A75C-9A31E72675B4}" type="sibTrans" cxnId="{490A0748-FD30-4C39-B295-9E4AAB435E7F}">
      <dgm:prSet/>
      <dgm:spPr/>
      <dgm:t>
        <a:bodyPr/>
        <a:lstStyle/>
        <a:p>
          <a:endParaRPr lang="en-US"/>
        </a:p>
      </dgm:t>
    </dgm:pt>
    <dgm:pt modelId="{57FEDB2A-74E4-4EBE-9B01-7D75ACB980C6}" type="pres">
      <dgm:prSet presAssocID="{81CFACC3-5A3B-47FB-8035-EAF5D1A019A1}" presName="root" presStyleCnt="0">
        <dgm:presLayoutVars>
          <dgm:dir/>
          <dgm:resizeHandles val="exact"/>
        </dgm:presLayoutVars>
      </dgm:prSet>
      <dgm:spPr/>
    </dgm:pt>
    <dgm:pt modelId="{86D1129D-9691-44F5-B589-568F72363DC2}" type="pres">
      <dgm:prSet presAssocID="{345A39D7-41F7-4E22-A07B-FCC248CCC8F9}" presName="compNode" presStyleCnt="0"/>
      <dgm:spPr/>
    </dgm:pt>
    <dgm:pt modelId="{E434E4D7-E6CC-4AE2-A8D9-40FDA87AF70B}" type="pres">
      <dgm:prSet presAssocID="{345A39D7-41F7-4E22-A07B-FCC248CCC8F9}" presName="iconBgRect" presStyleLbl="bgShp" presStyleIdx="0" presStyleCnt="3"/>
      <dgm:spPr/>
    </dgm:pt>
    <dgm:pt modelId="{758C7B9D-CBDE-4BB4-A6F2-24F4B3B4C2A7}" type="pres">
      <dgm:prSet presAssocID="{345A39D7-41F7-4E22-A07B-FCC248CCC8F9}"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ilbox"/>
        </a:ext>
      </dgm:extLst>
    </dgm:pt>
    <dgm:pt modelId="{3D1C8E09-C00C-4A90-82D4-2C36F130BE52}" type="pres">
      <dgm:prSet presAssocID="{345A39D7-41F7-4E22-A07B-FCC248CCC8F9}" presName="spaceRect" presStyleCnt="0"/>
      <dgm:spPr/>
    </dgm:pt>
    <dgm:pt modelId="{C51A2DE5-54DF-4AC5-973F-306B036737F5}" type="pres">
      <dgm:prSet presAssocID="{345A39D7-41F7-4E22-A07B-FCC248CCC8F9}" presName="textRect" presStyleLbl="revTx" presStyleIdx="0" presStyleCnt="3">
        <dgm:presLayoutVars>
          <dgm:chMax val="1"/>
          <dgm:chPref val="1"/>
        </dgm:presLayoutVars>
      </dgm:prSet>
      <dgm:spPr/>
    </dgm:pt>
    <dgm:pt modelId="{7426C25E-1A18-4946-A416-0586066F6294}" type="pres">
      <dgm:prSet presAssocID="{B277636B-8B3A-4BB6-896A-568916CDD1DE}" presName="sibTrans" presStyleCnt="0"/>
      <dgm:spPr/>
    </dgm:pt>
    <dgm:pt modelId="{89F696D5-03ED-439C-89A5-9BB4165B23E2}" type="pres">
      <dgm:prSet presAssocID="{E9F082A0-7B29-4954-910B-A8230EB319BA}" presName="compNode" presStyleCnt="0"/>
      <dgm:spPr/>
    </dgm:pt>
    <dgm:pt modelId="{6FF44716-E79D-4E36-934B-2A3918B06580}" type="pres">
      <dgm:prSet presAssocID="{E9F082A0-7B29-4954-910B-A8230EB319BA}" presName="iconBgRect" presStyleLbl="bgShp" presStyleIdx="1" presStyleCnt="3"/>
      <dgm:spPr/>
    </dgm:pt>
    <dgm:pt modelId="{8B3EB453-4C76-4D55-92EF-500CD71C9C40}" type="pres">
      <dgm:prSet presAssocID="{E9F082A0-7B29-4954-910B-A8230EB319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3D65CFDD-38A9-4733-B347-E1B1185956D3}" type="pres">
      <dgm:prSet presAssocID="{E9F082A0-7B29-4954-910B-A8230EB319BA}" presName="spaceRect" presStyleCnt="0"/>
      <dgm:spPr/>
    </dgm:pt>
    <dgm:pt modelId="{D28C23FB-6C3E-47DC-A64A-BCA6131C3046}" type="pres">
      <dgm:prSet presAssocID="{E9F082A0-7B29-4954-910B-A8230EB319BA}" presName="textRect" presStyleLbl="revTx" presStyleIdx="1" presStyleCnt="3">
        <dgm:presLayoutVars>
          <dgm:chMax val="1"/>
          <dgm:chPref val="1"/>
        </dgm:presLayoutVars>
      </dgm:prSet>
      <dgm:spPr/>
    </dgm:pt>
    <dgm:pt modelId="{0DDBDB82-01A6-491F-AEEF-4E519BB9DEC6}" type="pres">
      <dgm:prSet presAssocID="{8324FA4B-7A01-4AB9-99E3-3EA16AAED4F8}" presName="sibTrans" presStyleCnt="0"/>
      <dgm:spPr/>
    </dgm:pt>
    <dgm:pt modelId="{D6645C25-C44A-4E41-BE5F-37D74BF7FAD3}" type="pres">
      <dgm:prSet presAssocID="{D76796A6-8821-4BAA-B960-D30C9BAA03C9}" presName="compNode" presStyleCnt="0"/>
      <dgm:spPr/>
    </dgm:pt>
    <dgm:pt modelId="{4A28C38B-97D7-45A7-ADC2-1ADB74123771}" type="pres">
      <dgm:prSet presAssocID="{D76796A6-8821-4BAA-B960-D30C9BAA03C9}" presName="iconBgRect" presStyleLbl="bgShp" presStyleIdx="2" presStyleCnt="3"/>
      <dgm:spPr/>
    </dgm:pt>
    <dgm:pt modelId="{88DA1E34-62B5-4E23-9BE8-CE138C06DC99}" type="pres">
      <dgm:prSet presAssocID="{D76796A6-8821-4BAA-B960-D30C9BAA03C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362A8CA2-B07A-4F08-9D1D-843E6DE52109}" type="pres">
      <dgm:prSet presAssocID="{D76796A6-8821-4BAA-B960-D30C9BAA03C9}" presName="spaceRect" presStyleCnt="0"/>
      <dgm:spPr/>
    </dgm:pt>
    <dgm:pt modelId="{B1F1CF5C-4CE2-4C1C-A87C-BDF0CC0758D8}" type="pres">
      <dgm:prSet presAssocID="{D76796A6-8821-4BAA-B960-D30C9BAA03C9}" presName="textRect" presStyleLbl="revTx" presStyleIdx="2" presStyleCnt="3">
        <dgm:presLayoutVars>
          <dgm:chMax val="1"/>
          <dgm:chPref val="1"/>
        </dgm:presLayoutVars>
      </dgm:prSet>
      <dgm:spPr/>
    </dgm:pt>
  </dgm:ptLst>
  <dgm:cxnLst>
    <dgm:cxn modelId="{00AF4607-55E7-433D-935B-86C6DB57A888}" srcId="{81CFACC3-5A3B-47FB-8035-EAF5D1A019A1}" destId="{345A39D7-41F7-4E22-A07B-FCC248CCC8F9}" srcOrd="0" destOrd="0" parTransId="{90D5B477-7953-4820-915B-AB5E37166F38}" sibTransId="{B277636B-8B3A-4BB6-896A-568916CDD1DE}"/>
    <dgm:cxn modelId="{BBCFC913-CD25-49A2-80E8-DC5DDA8F6AF9}" type="presOf" srcId="{D76796A6-8821-4BAA-B960-D30C9BAA03C9}" destId="{B1F1CF5C-4CE2-4C1C-A87C-BDF0CC0758D8}" srcOrd="0" destOrd="0" presId="urn:microsoft.com/office/officeart/2018/5/layout/IconCircleLabelList"/>
    <dgm:cxn modelId="{C5311132-4300-42A9-9431-E745447694B9}" type="presOf" srcId="{345A39D7-41F7-4E22-A07B-FCC248CCC8F9}" destId="{C51A2DE5-54DF-4AC5-973F-306B036737F5}" srcOrd="0" destOrd="0" presId="urn:microsoft.com/office/officeart/2018/5/layout/IconCircleLabelList"/>
    <dgm:cxn modelId="{B9F40742-B9E2-4A75-80E7-366931D2BF2C}" srcId="{81CFACC3-5A3B-47FB-8035-EAF5D1A019A1}" destId="{E9F082A0-7B29-4954-910B-A8230EB319BA}" srcOrd="1" destOrd="0" parTransId="{3B719C19-6F82-4940-A0F4-C8869EBA844E}" sibTransId="{8324FA4B-7A01-4AB9-99E3-3EA16AAED4F8}"/>
    <dgm:cxn modelId="{490A0748-FD30-4C39-B295-9E4AAB435E7F}" srcId="{81CFACC3-5A3B-47FB-8035-EAF5D1A019A1}" destId="{D76796A6-8821-4BAA-B960-D30C9BAA03C9}" srcOrd="2" destOrd="0" parTransId="{C7FEEF58-AA3E-4D44-BD1F-F57306EE2631}" sibTransId="{571D27FD-870F-484F-A75C-9A31E72675B4}"/>
    <dgm:cxn modelId="{75AAF99F-45D8-4601-A5BF-CFFAE2B04F92}" type="presOf" srcId="{81CFACC3-5A3B-47FB-8035-EAF5D1A019A1}" destId="{57FEDB2A-74E4-4EBE-9B01-7D75ACB980C6}" srcOrd="0" destOrd="0" presId="urn:microsoft.com/office/officeart/2018/5/layout/IconCircleLabelList"/>
    <dgm:cxn modelId="{38CC37AC-4855-4F3B-8382-4C77A04AD893}" type="presOf" srcId="{E9F082A0-7B29-4954-910B-A8230EB319BA}" destId="{D28C23FB-6C3E-47DC-A64A-BCA6131C3046}" srcOrd="0" destOrd="0" presId="urn:microsoft.com/office/officeart/2018/5/layout/IconCircleLabelList"/>
    <dgm:cxn modelId="{7877911A-08C0-461E-A1DD-DA31B241ED53}" type="presParOf" srcId="{57FEDB2A-74E4-4EBE-9B01-7D75ACB980C6}" destId="{86D1129D-9691-44F5-B589-568F72363DC2}" srcOrd="0" destOrd="0" presId="urn:microsoft.com/office/officeart/2018/5/layout/IconCircleLabelList"/>
    <dgm:cxn modelId="{9B673C2D-A964-4DC0-919F-F3E39BE4F836}" type="presParOf" srcId="{86D1129D-9691-44F5-B589-568F72363DC2}" destId="{E434E4D7-E6CC-4AE2-A8D9-40FDA87AF70B}" srcOrd="0" destOrd="0" presId="urn:microsoft.com/office/officeart/2018/5/layout/IconCircleLabelList"/>
    <dgm:cxn modelId="{15F03FD5-CAF7-488A-A79D-9C1ECDFB7A0E}" type="presParOf" srcId="{86D1129D-9691-44F5-B589-568F72363DC2}" destId="{758C7B9D-CBDE-4BB4-A6F2-24F4B3B4C2A7}" srcOrd="1" destOrd="0" presId="urn:microsoft.com/office/officeart/2018/5/layout/IconCircleLabelList"/>
    <dgm:cxn modelId="{B06AAFEB-D724-4781-A275-857366694E72}" type="presParOf" srcId="{86D1129D-9691-44F5-B589-568F72363DC2}" destId="{3D1C8E09-C00C-4A90-82D4-2C36F130BE52}" srcOrd="2" destOrd="0" presId="urn:microsoft.com/office/officeart/2018/5/layout/IconCircleLabelList"/>
    <dgm:cxn modelId="{9B149C32-F8C9-4AA5-BFBB-1CCAD7898285}" type="presParOf" srcId="{86D1129D-9691-44F5-B589-568F72363DC2}" destId="{C51A2DE5-54DF-4AC5-973F-306B036737F5}" srcOrd="3" destOrd="0" presId="urn:microsoft.com/office/officeart/2018/5/layout/IconCircleLabelList"/>
    <dgm:cxn modelId="{F02D98AD-CADB-4D94-9D5A-F0AFB6EDFFD0}" type="presParOf" srcId="{57FEDB2A-74E4-4EBE-9B01-7D75ACB980C6}" destId="{7426C25E-1A18-4946-A416-0586066F6294}" srcOrd="1" destOrd="0" presId="urn:microsoft.com/office/officeart/2018/5/layout/IconCircleLabelList"/>
    <dgm:cxn modelId="{1B5150EE-CF25-4140-A6BD-8ADCC569E45A}" type="presParOf" srcId="{57FEDB2A-74E4-4EBE-9B01-7D75ACB980C6}" destId="{89F696D5-03ED-439C-89A5-9BB4165B23E2}" srcOrd="2" destOrd="0" presId="urn:microsoft.com/office/officeart/2018/5/layout/IconCircleLabelList"/>
    <dgm:cxn modelId="{7446A343-CB0B-4256-82F1-18A5232A4824}" type="presParOf" srcId="{89F696D5-03ED-439C-89A5-9BB4165B23E2}" destId="{6FF44716-E79D-4E36-934B-2A3918B06580}" srcOrd="0" destOrd="0" presId="urn:microsoft.com/office/officeart/2018/5/layout/IconCircleLabelList"/>
    <dgm:cxn modelId="{1135F0A1-A501-4CC0-9776-A4AA7777ACD2}" type="presParOf" srcId="{89F696D5-03ED-439C-89A5-9BB4165B23E2}" destId="{8B3EB453-4C76-4D55-92EF-500CD71C9C40}" srcOrd="1" destOrd="0" presId="urn:microsoft.com/office/officeart/2018/5/layout/IconCircleLabelList"/>
    <dgm:cxn modelId="{3876D397-17A2-4D7A-83F9-EA0FD9A6F659}" type="presParOf" srcId="{89F696D5-03ED-439C-89A5-9BB4165B23E2}" destId="{3D65CFDD-38A9-4733-B347-E1B1185956D3}" srcOrd="2" destOrd="0" presId="urn:microsoft.com/office/officeart/2018/5/layout/IconCircleLabelList"/>
    <dgm:cxn modelId="{7E12A7E5-3DAF-461C-813C-9AF83BD7703C}" type="presParOf" srcId="{89F696D5-03ED-439C-89A5-9BB4165B23E2}" destId="{D28C23FB-6C3E-47DC-A64A-BCA6131C3046}" srcOrd="3" destOrd="0" presId="urn:microsoft.com/office/officeart/2018/5/layout/IconCircleLabelList"/>
    <dgm:cxn modelId="{99950A35-97BB-4F34-8977-0806F968E828}" type="presParOf" srcId="{57FEDB2A-74E4-4EBE-9B01-7D75ACB980C6}" destId="{0DDBDB82-01A6-491F-AEEF-4E519BB9DEC6}" srcOrd="3" destOrd="0" presId="urn:microsoft.com/office/officeart/2018/5/layout/IconCircleLabelList"/>
    <dgm:cxn modelId="{89C0C608-944D-45A2-9CD4-C2615524773D}" type="presParOf" srcId="{57FEDB2A-74E4-4EBE-9B01-7D75ACB980C6}" destId="{D6645C25-C44A-4E41-BE5F-37D74BF7FAD3}" srcOrd="4" destOrd="0" presId="urn:microsoft.com/office/officeart/2018/5/layout/IconCircleLabelList"/>
    <dgm:cxn modelId="{79B18A4A-0BA5-4DCB-AEE2-25EF1D227E78}" type="presParOf" srcId="{D6645C25-C44A-4E41-BE5F-37D74BF7FAD3}" destId="{4A28C38B-97D7-45A7-ADC2-1ADB74123771}" srcOrd="0" destOrd="0" presId="urn:microsoft.com/office/officeart/2018/5/layout/IconCircleLabelList"/>
    <dgm:cxn modelId="{74F8BC31-8CB1-4485-8918-2EECE1D3A4B4}" type="presParOf" srcId="{D6645C25-C44A-4E41-BE5F-37D74BF7FAD3}" destId="{88DA1E34-62B5-4E23-9BE8-CE138C06DC99}" srcOrd="1" destOrd="0" presId="urn:microsoft.com/office/officeart/2018/5/layout/IconCircleLabelList"/>
    <dgm:cxn modelId="{7B1CDD62-DF5E-42F7-9271-ED92F506E5C8}" type="presParOf" srcId="{D6645C25-C44A-4E41-BE5F-37D74BF7FAD3}" destId="{362A8CA2-B07A-4F08-9D1D-843E6DE52109}" srcOrd="2" destOrd="0" presId="urn:microsoft.com/office/officeart/2018/5/layout/IconCircleLabelList"/>
    <dgm:cxn modelId="{D02C86AF-8805-4161-B20F-2D62137C326D}" type="presParOf" srcId="{D6645C25-C44A-4E41-BE5F-37D74BF7FAD3}" destId="{B1F1CF5C-4CE2-4C1C-A87C-BDF0CC0758D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4E4D7-E6CC-4AE2-A8D9-40FDA87AF70B}">
      <dsp:nvSpPr>
        <dsp:cNvPr id="0" name=""/>
        <dsp:cNvSpPr/>
      </dsp:nvSpPr>
      <dsp:spPr>
        <a:xfrm>
          <a:off x="331747" y="49135"/>
          <a:ext cx="1032591" cy="1032591"/>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8C7B9D-CBDE-4BB4-A6F2-24F4B3B4C2A7}">
      <dsp:nvSpPr>
        <dsp:cNvPr id="0" name=""/>
        <dsp:cNvSpPr/>
      </dsp:nvSpPr>
      <dsp:spPr>
        <a:xfrm>
          <a:off x="551808" y="269195"/>
          <a:ext cx="592470" cy="59247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1A2DE5-54DF-4AC5-973F-306B036737F5}">
      <dsp:nvSpPr>
        <dsp:cNvPr id="0" name=""/>
        <dsp:cNvSpPr/>
      </dsp:nvSpPr>
      <dsp:spPr>
        <a:xfrm>
          <a:off x="1656" y="1403354"/>
          <a:ext cx="1692773" cy="677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DELIVERY</a:t>
          </a:r>
        </a:p>
      </dsp:txBody>
      <dsp:txXfrm>
        <a:off x="1656" y="1403354"/>
        <a:ext cx="1692773" cy="677109"/>
      </dsp:txXfrm>
    </dsp:sp>
    <dsp:sp modelId="{6FF44716-E79D-4E36-934B-2A3918B06580}">
      <dsp:nvSpPr>
        <dsp:cNvPr id="0" name=""/>
        <dsp:cNvSpPr/>
      </dsp:nvSpPr>
      <dsp:spPr>
        <a:xfrm>
          <a:off x="2320756" y="49135"/>
          <a:ext cx="1032591" cy="1032591"/>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3EB453-4C76-4D55-92EF-500CD71C9C40}">
      <dsp:nvSpPr>
        <dsp:cNvPr id="0" name=""/>
        <dsp:cNvSpPr/>
      </dsp:nvSpPr>
      <dsp:spPr>
        <a:xfrm>
          <a:off x="2540817" y="269195"/>
          <a:ext cx="592470" cy="5924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8C23FB-6C3E-47DC-A64A-BCA6131C3046}">
      <dsp:nvSpPr>
        <dsp:cNvPr id="0" name=""/>
        <dsp:cNvSpPr/>
      </dsp:nvSpPr>
      <dsp:spPr>
        <a:xfrm>
          <a:off x="1990665" y="1403354"/>
          <a:ext cx="1692773" cy="677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DISTRIBUTION</a:t>
          </a:r>
        </a:p>
      </dsp:txBody>
      <dsp:txXfrm>
        <a:off x="1990665" y="1403354"/>
        <a:ext cx="1692773" cy="677109"/>
      </dsp:txXfrm>
    </dsp:sp>
    <dsp:sp modelId="{4A28C38B-97D7-45A7-ADC2-1ADB74123771}">
      <dsp:nvSpPr>
        <dsp:cNvPr id="0" name=""/>
        <dsp:cNvSpPr/>
      </dsp:nvSpPr>
      <dsp:spPr>
        <a:xfrm>
          <a:off x="4309765" y="49135"/>
          <a:ext cx="1032591" cy="1032591"/>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DA1E34-62B5-4E23-9BE8-CE138C06DC99}">
      <dsp:nvSpPr>
        <dsp:cNvPr id="0" name=""/>
        <dsp:cNvSpPr/>
      </dsp:nvSpPr>
      <dsp:spPr>
        <a:xfrm>
          <a:off x="4529825" y="269195"/>
          <a:ext cx="592470" cy="5924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F1CF5C-4CE2-4C1C-A87C-BDF0CC0758D8}">
      <dsp:nvSpPr>
        <dsp:cNvPr id="0" name=""/>
        <dsp:cNvSpPr/>
      </dsp:nvSpPr>
      <dsp:spPr>
        <a:xfrm>
          <a:off x="3979674" y="1403354"/>
          <a:ext cx="1692773" cy="677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EMPLOYEES</a:t>
          </a:r>
        </a:p>
      </dsp:txBody>
      <dsp:txXfrm>
        <a:off x="3979674" y="1403354"/>
        <a:ext cx="1692773" cy="67710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3/9/2024</a:t>
            </a:fld>
            <a:endParaRPr lang="en-US"/>
          </a:p>
        </p:txBody>
      </p:sp>
      <p:sp>
        <p:nvSpPr>
          <p:cNvPr id="5" name="Footer Placeholder 4"/>
          <p:cNvSpPr>
            <a:spLocks noGrp="1"/>
          </p:cNvSpPr>
          <p:nvPr>
            <p:ph type="ftr" sz="quarter" idx="11"/>
          </p:nvPr>
        </p:nvSpPr>
        <p:spPr/>
        <p:txBody>
          <a:bodyPr/>
          <a:lstStyle/>
          <a:p>
            <a:r>
              <a:rPr lang="en-US"/>
              <a:t>Bacchus Winery</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3/9/2024</a:t>
            </a:fld>
            <a:endParaRPr lang="en-US"/>
          </a:p>
        </p:txBody>
      </p:sp>
      <p:sp>
        <p:nvSpPr>
          <p:cNvPr id="5" name="Footer Placeholder 4"/>
          <p:cNvSpPr>
            <a:spLocks noGrp="1"/>
          </p:cNvSpPr>
          <p:nvPr>
            <p:ph type="ftr" sz="quarter" idx="11"/>
          </p:nvPr>
        </p:nvSpPr>
        <p:spPr/>
        <p:txBody>
          <a:bodyPr/>
          <a:lstStyle/>
          <a:p>
            <a:r>
              <a:rPr lang="en-US"/>
              <a:t>Bacchus Winery</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3/9/2024</a:t>
            </a:fld>
            <a:endParaRPr lang="en-US"/>
          </a:p>
        </p:txBody>
      </p:sp>
      <p:sp>
        <p:nvSpPr>
          <p:cNvPr id="5" name="Footer Placeholder 4"/>
          <p:cNvSpPr>
            <a:spLocks noGrp="1"/>
          </p:cNvSpPr>
          <p:nvPr>
            <p:ph type="ftr" sz="quarter" idx="11"/>
          </p:nvPr>
        </p:nvSpPr>
        <p:spPr/>
        <p:txBody>
          <a:bodyPr/>
          <a:lstStyle/>
          <a:p>
            <a:r>
              <a:rPr lang="en-US"/>
              <a:t>Bacchus Winery</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3/9/2024</a:t>
            </a:fld>
            <a:endParaRPr lang="en-US"/>
          </a:p>
        </p:txBody>
      </p:sp>
      <p:sp>
        <p:nvSpPr>
          <p:cNvPr id="5" name="Footer Placeholder 4"/>
          <p:cNvSpPr>
            <a:spLocks noGrp="1"/>
          </p:cNvSpPr>
          <p:nvPr>
            <p:ph type="ftr" sz="quarter" idx="11"/>
          </p:nvPr>
        </p:nvSpPr>
        <p:spPr/>
        <p:txBody>
          <a:bodyPr/>
          <a:lstStyle/>
          <a:p>
            <a:r>
              <a:rPr lang="en-US"/>
              <a:t>Bacchus Winery</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3/9/2024</a:t>
            </a:fld>
            <a:endParaRPr lang="en-US"/>
          </a:p>
        </p:txBody>
      </p:sp>
      <p:sp>
        <p:nvSpPr>
          <p:cNvPr id="5" name="Footer Placeholder 4"/>
          <p:cNvSpPr>
            <a:spLocks noGrp="1"/>
          </p:cNvSpPr>
          <p:nvPr>
            <p:ph type="ftr" sz="quarter" idx="11"/>
          </p:nvPr>
        </p:nvSpPr>
        <p:spPr/>
        <p:txBody>
          <a:bodyPr/>
          <a:lstStyle/>
          <a:p>
            <a:r>
              <a:rPr lang="en-US"/>
              <a:t>Bacchus Winery</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3/9/2024</a:t>
            </a:fld>
            <a:endParaRPr lang="en-US"/>
          </a:p>
        </p:txBody>
      </p:sp>
      <p:sp>
        <p:nvSpPr>
          <p:cNvPr id="6" name="Footer Placeholder 5"/>
          <p:cNvSpPr>
            <a:spLocks noGrp="1"/>
          </p:cNvSpPr>
          <p:nvPr>
            <p:ph type="ftr" sz="quarter" idx="11"/>
          </p:nvPr>
        </p:nvSpPr>
        <p:spPr/>
        <p:txBody>
          <a:bodyPr/>
          <a:lstStyle/>
          <a:p>
            <a:r>
              <a:rPr lang="en-US"/>
              <a:t>Bacchus Winery</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3/9/2024</a:t>
            </a:fld>
            <a:endParaRPr lang="en-US"/>
          </a:p>
        </p:txBody>
      </p:sp>
      <p:sp>
        <p:nvSpPr>
          <p:cNvPr id="8" name="Footer Placeholder 7"/>
          <p:cNvSpPr>
            <a:spLocks noGrp="1"/>
          </p:cNvSpPr>
          <p:nvPr>
            <p:ph type="ftr" sz="quarter" idx="11"/>
          </p:nvPr>
        </p:nvSpPr>
        <p:spPr/>
        <p:txBody>
          <a:bodyPr/>
          <a:lstStyle/>
          <a:p>
            <a:r>
              <a:rPr lang="en-US"/>
              <a:t>Bacchus Winery</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3/9/2024</a:t>
            </a:fld>
            <a:endParaRPr lang="en-US"/>
          </a:p>
        </p:txBody>
      </p:sp>
      <p:sp>
        <p:nvSpPr>
          <p:cNvPr id="4" name="Footer Placeholder 3"/>
          <p:cNvSpPr>
            <a:spLocks noGrp="1"/>
          </p:cNvSpPr>
          <p:nvPr>
            <p:ph type="ftr" sz="quarter" idx="11"/>
          </p:nvPr>
        </p:nvSpPr>
        <p:spPr/>
        <p:txBody>
          <a:bodyPr/>
          <a:lstStyle/>
          <a:p>
            <a:r>
              <a:rPr lang="en-US"/>
              <a:t>Bacchus Winery</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3/9/2024</a:t>
            </a:fld>
            <a:endParaRPr lang="en-US"/>
          </a:p>
        </p:txBody>
      </p:sp>
      <p:sp>
        <p:nvSpPr>
          <p:cNvPr id="3" name="Footer Placeholder 2"/>
          <p:cNvSpPr>
            <a:spLocks noGrp="1"/>
          </p:cNvSpPr>
          <p:nvPr>
            <p:ph type="ftr" sz="quarter" idx="11"/>
          </p:nvPr>
        </p:nvSpPr>
        <p:spPr/>
        <p:txBody>
          <a:bodyPr/>
          <a:lstStyle/>
          <a:p>
            <a:r>
              <a:rPr lang="en-US"/>
              <a:t>Bacchus Winery</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3/9/2024</a:t>
            </a:fld>
            <a:endParaRPr lang="en-US"/>
          </a:p>
        </p:txBody>
      </p:sp>
      <p:sp>
        <p:nvSpPr>
          <p:cNvPr id="6" name="Footer Placeholder 5"/>
          <p:cNvSpPr>
            <a:spLocks noGrp="1"/>
          </p:cNvSpPr>
          <p:nvPr>
            <p:ph type="ftr" sz="quarter" idx="11"/>
          </p:nvPr>
        </p:nvSpPr>
        <p:spPr/>
        <p:txBody>
          <a:bodyPr/>
          <a:lstStyle/>
          <a:p>
            <a:r>
              <a:rPr lang="en-US"/>
              <a:t>Bacchus Winery</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3/9/2024</a:t>
            </a:fld>
            <a:endParaRPr lang="en-US"/>
          </a:p>
        </p:txBody>
      </p:sp>
      <p:sp>
        <p:nvSpPr>
          <p:cNvPr id="6" name="Footer Placeholder 5"/>
          <p:cNvSpPr>
            <a:spLocks noGrp="1"/>
          </p:cNvSpPr>
          <p:nvPr>
            <p:ph type="ftr" sz="quarter" idx="11"/>
          </p:nvPr>
        </p:nvSpPr>
        <p:spPr/>
        <p:txBody>
          <a:bodyPr/>
          <a:lstStyle/>
          <a:p>
            <a:r>
              <a:rPr lang="en-US"/>
              <a:t>Bacchus Winery</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3/9/2024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Bacchus Winery</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landscape photo of a vineyard">
            <a:extLst>
              <a:ext uri="{FF2B5EF4-FFF2-40B4-BE49-F238E27FC236}">
                <a16:creationId xmlns:a16="http://schemas.microsoft.com/office/drawing/2014/main" id="{811977B1-A7B3-D93A-DECD-F50F65D5B93D}"/>
              </a:ext>
            </a:extLst>
          </p:cNvPr>
          <p:cNvPicPr>
            <a:picLocks noChangeAspect="1"/>
          </p:cNvPicPr>
          <p:nvPr/>
        </p:nvPicPr>
        <p:blipFill rotWithShape="1">
          <a:blip r:embed="rId2"/>
          <a:srcRect t="15730"/>
          <a:stretch/>
        </p:blipFill>
        <p:spPr>
          <a:xfrm>
            <a:off x="1" y="1"/>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2" name="Title 1"/>
          <p:cNvSpPr>
            <a:spLocks noGrp="1"/>
          </p:cNvSpPr>
          <p:nvPr>
            <p:ph type="ctrTitle"/>
          </p:nvPr>
        </p:nvSpPr>
        <p:spPr>
          <a:xfrm>
            <a:off x="211891" y="5414429"/>
            <a:ext cx="6931319" cy="752217"/>
          </a:xfrm>
        </p:spPr>
        <p:txBody>
          <a:bodyPr vert="horz" lIns="91440" tIns="45720" rIns="91440" bIns="45720" rtlCol="0" anchor="b">
            <a:normAutofit/>
          </a:bodyPr>
          <a:lstStyle/>
          <a:p>
            <a:pPr algn="l"/>
            <a:r>
              <a:rPr lang="en-US" sz="2300" i="1">
                <a:solidFill>
                  <a:schemeClr val="tx1">
                    <a:lumMod val="85000"/>
                    <a:lumOff val="15000"/>
                  </a:schemeClr>
                </a:solidFill>
                <a:latin typeface="Elephant"/>
              </a:rPr>
              <a:t>Case Study:</a:t>
            </a:r>
            <a:br>
              <a:rPr lang="en-US" sz="2300" i="1">
                <a:solidFill>
                  <a:schemeClr val="tx1">
                    <a:lumMod val="85000"/>
                    <a:lumOff val="15000"/>
                  </a:schemeClr>
                </a:solidFill>
                <a:latin typeface="Elephant"/>
              </a:rPr>
            </a:br>
            <a:r>
              <a:rPr lang="en-US" sz="2300" i="1">
                <a:solidFill>
                  <a:schemeClr val="tx1">
                    <a:lumMod val="85000"/>
                    <a:lumOff val="15000"/>
                  </a:schemeClr>
                </a:solidFill>
                <a:latin typeface="Elephant"/>
              </a:rPr>
              <a:t>Bacchus Winery</a:t>
            </a:r>
            <a:endParaRPr lang="en-US" sz="2300">
              <a:solidFill>
                <a:schemeClr val="tx1">
                  <a:lumMod val="85000"/>
                  <a:lumOff val="15000"/>
                </a:schemeClr>
              </a:solidFill>
              <a:latin typeface="Elephant"/>
            </a:endParaRPr>
          </a:p>
          <a:p>
            <a:pPr algn="l"/>
            <a:endParaRPr lang="en-US" sz="2300">
              <a:solidFill>
                <a:schemeClr val="tx1">
                  <a:lumMod val="85000"/>
                  <a:lumOff val="15000"/>
                </a:schemeClr>
              </a:solidFill>
            </a:endParaRPr>
          </a:p>
        </p:txBody>
      </p:sp>
      <p:sp>
        <p:nvSpPr>
          <p:cNvPr id="3" name="Subtitle 2"/>
          <p:cNvSpPr>
            <a:spLocks noGrp="1"/>
          </p:cNvSpPr>
          <p:nvPr>
            <p:ph type="subTitle" idx="1"/>
          </p:nvPr>
        </p:nvSpPr>
        <p:spPr>
          <a:xfrm>
            <a:off x="2040692" y="6156068"/>
            <a:ext cx="6931319" cy="432852"/>
          </a:xfrm>
        </p:spPr>
        <p:txBody>
          <a:bodyPr vert="horz" lIns="91440" tIns="45720" rIns="91440" bIns="45720" rtlCol="0" anchor="t">
            <a:normAutofit/>
          </a:bodyPr>
          <a:lstStyle/>
          <a:p>
            <a:pPr algn="l"/>
            <a:r>
              <a:rPr lang="en-US" sz="1600" cap="all">
                <a:solidFill>
                  <a:schemeClr val="tx1">
                    <a:lumMod val="85000"/>
                    <a:lumOff val="15000"/>
                  </a:schemeClr>
                </a:solidFill>
                <a:latin typeface="Century Gothic"/>
              </a:rPr>
              <a:t>PRESENTED BY GROUP 1</a:t>
            </a:r>
            <a:endParaRPr lang="en-US" sz="1600">
              <a:solidFill>
                <a:schemeClr val="tx1">
                  <a:lumMod val="85000"/>
                  <a:lumOff val="15000"/>
                </a:schemeClr>
              </a:solidFill>
              <a:latin typeface="Century Gothic"/>
            </a:endParaRPr>
          </a:p>
          <a:p>
            <a:pPr algn="l"/>
            <a:endParaRPr lang="en-US" sz="1600">
              <a:solidFill>
                <a:schemeClr val="tx1">
                  <a:lumMod val="85000"/>
                  <a:lumOff val="15000"/>
                </a:schemeClr>
              </a:solidFill>
            </a:endParaRPr>
          </a:p>
        </p:txBody>
      </p:sp>
      <p:sp>
        <p:nvSpPr>
          <p:cNvPr id="10" name="Slide Number Placeholder 9">
            <a:extLst>
              <a:ext uri="{FF2B5EF4-FFF2-40B4-BE49-F238E27FC236}">
                <a16:creationId xmlns:a16="http://schemas.microsoft.com/office/drawing/2014/main" id="{988D40A0-2EB3-332A-6E42-8E2ADC86A587}"/>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0A86B1A-1E91-12A4-3E66-777DD38948A9}"/>
              </a:ext>
            </a:extLst>
          </p:cNvPr>
          <p:cNvSpPr>
            <a:spLocks noGrp="1"/>
          </p:cNvSpPr>
          <p:nvPr>
            <p:ph type="title"/>
          </p:nvPr>
        </p:nvSpPr>
        <p:spPr>
          <a:xfrm>
            <a:off x="838200" y="448721"/>
            <a:ext cx="4707671" cy="1225650"/>
          </a:xfrm>
        </p:spPr>
        <p:txBody>
          <a:bodyPr anchor="b">
            <a:normAutofit/>
          </a:bodyPr>
          <a:lstStyle/>
          <a:p>
            <a:r>
              <a:rPr lang="en-US" sz="3800" i="1">
                <a:solidFill>
                  <a:schemeClr val="bg1"/>
                </a:solidFill>
                <a:latin typeface="Elephant"/>
              </a:rPr>
              <a:t>Group Introduction</a:t>
            </a:r>
            <a:endParaRPr lang="en-US" sz="3800">
              <a:solidFill>
                <a:schemeClr val="bg1"/>
              </a:solidFill>
              <a:latin typeface="Elephant"/>
            </a:endParaRPr>
          </a:p>
          <a:p>
            <a:endParaRPr lang="en-US" sz="3800">
              <a:solidFill>
                <a:schemeClr val="bg1"/>
              </a:solidFill>
            </a:endParaRPr>
          </a:p>
        </p:txBody>
      </p:sp>
      <p:cxnSp>
        <p:nvCxnSpPr>
          <p:cNvPr id="36" name="Straight Connector 35">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BE29949-BFE2-BD35-D21F-14CC5761E5B8}"/>
              </a:ext>
            </a:extLst>
          </p:cNvPr>
          <p:cNvSpPr>
            <a:spLocks noGrp="1"/>
          </p:cNvSpPr>
          <p:nvPr>
            <p:ph idx="1"/>
          </p:nvPr>
        </p:nvSpPr>
        <p:spPr>
          <a:xfrm>
            <a:off x="897769" y="1909192"/>
            <a:ext cx="4586513" cy="3647710"/>
          </a:xfrm>
        </p:spPr>
        <p:txBody>
          <a:bodyPr vert="horz" lIns="91440" tIns="45720" rIns="91440" bIns="45720" rtlCol="0" anchor="ctr">
            <a:normAutofit/>
          </a:bodyPr>
          <a:lstStyle/>
          <a:p>
            <a:pPr lvl="1">
              <a:spcBef>
                <a:spcPts val="0"/>
              </a:spcBef>
              <a:spcAft>
                <a:spcPts val="600"/>
              </a:spcAft>
            </a:pPr>
            <a:r>
              <a:rPr lang="en-US" sz="4400" dirty="0">
                <a:solidFill>
                  <a:schemeClr val="bg1"/>
                </a:solidFill>
                <a:latin typeface="Calibri"/>
                <a:ea typeface="Calibri"/>
                <a:cs typeface="Calibri"/>
              </a:rPr>
              <a:t>Jon Green</a:t>
            </a:r>
            <a:endParaRPr lang="en-US" sz="4400" dirty="0">
              <a:solidFill>
                <a:schemeClr val="bg1"/>
              </a:solidFill>
            </a:endParaRPr>
          </a:p>
          <a:p>
            <a:pPr lvl="1">
              <a:spcBef>
                <a:spcPts val="0"/>
              </a:spcBef>
              <a:spcAft>
                <a:spcPts val="600"/>
              </a:spcAft>
            </a:pPr>
            <a:r>
              <a:rPr lang="en-US" sz="4400" dirty="0">
                <a:solidFill>
                  <a:schemeClr val="bg1"/>
                </a:solidFill>
                <a:latin typeface="Calibri"/>
                <a:ea typeface="Calibri"/>
                <a:cs typeface="Calibri"/>
              </a:rPr>
              <a:t>Taylor King</a:t>
            </a:r>
          </a:p>
          <a:p>
            <a:pPr lvl="1">
              <a:spcBef>
                <a:spcPts val="0"/>
              </a:spcBef>
              <a:spcAft>
                <a:spcPts val="600"/>
              </a:spcAft>
            </a:pPr>
            <a:r>
              <a:rPr lang="en-US" sz="4400" dirty="0">
                <a:solidFill>
                  <a:schemeClr val="bg1"/>
                </a:solidFill>
                <a:latin typeface="Calibri"/>
                <a:ea typeface="Calibri"/>
                <a:cs typeface="Calibri"/>
              </a:rPr>
              <a:t>Austin Moore</a:t>
            </a:r>
          </a:p>
          <a:p>
            <a:pPr lvl="1">
              <a:spcBef>
                <a:spcPts val="0"/>
              </a:spcBef>
              <a:spcAft>
                <a:spcPts val="600"/>
              </a:spcAft>
            </a:pPr>
            <a:r>
              <a:rPr lang="en-US" sz="4400" dirty="0">
                <a:solidFill>
                  <a:schemeClr val="bg1"/>
                </a:solidFill>
                <a:latin typeface="Calibri"/>
                <a:ea typeface="Calibri"/>
                <a:cs typeface="Calibri"/>
              </a:rPr>
              <a:t>Joseph Smith</a:t>
            </a:r>
            <a:endParaRPr lang="en-US" sz="4400" dirty="0">
              <a:solidFill>
                <a:schemeClr val="bg1"/>
              </a:solidFill>
            </a:endParaRPr>
          </a:p>
        </p:txBody>
      </p:sp>
      <p:cxnSp>
        <p:nvCxnSpPr>
          <p:cNvPr id="38" name="Straight Connector 37">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CDD41562-2A81-B0B5-4505-6EC0FFFCC8DC}"/>
              </a:ext>
            </a:extLst>
          </p:cNvPr>
          <p:cNvSpPr>
            <a:spLocks noGrp="1"/>
          </p:cNvSpPr>
          <p:nvPr>
            <p:ph type="ftr" sz="quarter" idx="11"/>
          </p:nvPr>
        </p:nvSpPr>
        <p:spPr>
          <a:xfrm>
            <a:off x="2374670" y="6356350"/>
            <a:ext cx="3945835" cy="365125"/>
          </a:xfrm>
        </p:spPr>
        <p:txBody>
          <a:bodyPr>
            <a:normAutofit/>
          </a:bodyPr>
          <a:lstStyle/>
          <a:p>
            <a:pPr>
              <a:spcAft>
                <a:spcPts val="600"/>
              </a:spcAft>
            </a:pPr>
            <a:r>
              <a:rPr lang="en-US">
                <a:solidFill>
                  <a:schemeClr val="bg1">
                    <a:lumMod val="50000"/>
                  </a:schemeClr>
                </a:solidFill>
              </a:rPr>
              <a:t>Bacchus Winery</a:t>
            </a:r>
          </a:p>
        </p:txBody>
      </p:sp>
      <p:pic>
        <p:nvPicPr>
          <p:cNvPr id="7" name="Picture 6" descr="Outline of wine glass and bottle in dark background">
            <a:extLst>
              <a:ext uri="{FF2B5EF4-FFF2-40B4-BE49-F238E27FC236}">
                <a16:creationId xmlns:a16="http://schemas.microsoft.com/office/drawing/2014/main" id="{713B7F41-01A4-0919-6B8E-9A8B2D88AFC8}"/>
              </a:ext>
            </a:extLst>
          </p:cNvPr>
          <p:cNvPicPr>
            <a:picLocks noChangeAspect="1"/>
          </p:cNvPicPr>
          <p:nvPr/>
        </p:nvPicPr>
        <p:blipFill>
          <a:blip r:embed="rId2"/>
          <a:stretch>
            <a:fillRect/>
          </a:stretch>
        </p:blipFill>
        <p:spPr>
          <a:xfrm>
            <a:off x="7121198" y="0"/>
            <a:ext cx="5074920" cy="6858000"/>
          </a:xfrm>
          <a:prstGeom prst="rect">
            <a:avLst/>
          </a:prstGeom>
        </p:spPr>
      </p:pic>
      <p:sp>
        <p:nvSpPr>
          <p:cNvPr id="6" name="Slide Number Placeholder 5">
            <a:extLst>
              <a:ext uri="{FF2B5EF4-FFF2-40B4-BE49-F238E27FC236}">
                <a16:creationId xmlns:a16="http://schemas.microsoft.com/office/drawing/2014/main" id="{22DECFD5-3A2A-6E96-AE6C-1CD91C98C634}"/>
              </a:ext>
            </a:extLst>
          </p:cNvPr>
          <p:cNvSpPr>
            <a:spLocks noGrp="1"/>
          </p:cNvSpPr>
          <p:nvPr>
            <p:ph type="sldNum" sz="quarter" idx="12"/>
          </p:nvPr>
        </p:nvSpPr>
        <p:spPr>
          <a:xfrm>
            <a:off x="9303026" y="6356350"/>
            <a:ext cx="2050774" cy="365125"/>
          </a:xfrm>
        </p:spPr>
        <p:txBody>
          <a:bodyPr>
            <a:normAutofit/>
          </a:bodyPr>
          <a:lstStyle/>
          <a:p>
            <a:pPr>
              <a:spcAft>
                <a:spcPts val="600"/>
              </a:spcAft>
            </a:pPr>
            <a:fld id="{330EA680-D336-4FF7-8B7A-9848BB0A1C32}" type="slidenum">
              <a:rPr lang="en-US">
                <a:solidFill>
                  <a:srgbClr val="FFFFFF"/>
                </a:solidFill>
              </a:rPr>
              <a:pPr>
                <a:spcAft>
                  <a:spcPts val="600"/>
                </a:spcAft>
              </a:pPr>
              <a:t>2</a:t>
            </a:fld>
            <a:endParaRPr lang="en-US">
              <a:solidFill>
                <a:srgbClr val="FFFFFF"/>
              </a:solidFill>
            </a:endParaRPr>
          </a:p>
        </p:txBody>
      </p:sp>
    </p:spTree>
    <p:extLst>
      <p:ext uri="{BB962C8B-B14F-4D97-AF65-F5344CB8AC3E}">
        <p14:creationId xmlns:p14="http://schemas.microsoft.com/office/powerpoint/2010/main" val="3326006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20" name="Picture 19" descr="Barrels in distillery">
            <a:extLst>
              <a:ext uri="{FF2B5EF4-FFF2-40B4-BE49-F238E27FC236}">
                <a16:creationId xmlns:a16="http://schemas.microsoft.com/office/drawing/2014/main" id="{EE27FC9D-A6BF-BA64-2993-2D6A861592BB}"/>
              </a:ext>
            </a:extLst>
          </p:cNvPr>
          <p:cNvPicPr>
            <a:picLocks noChangeAspect="1"/>
          </p:cNvPicPr>
          <p:nvPr/>
        </p:nvPicPr>
        <p:blipFill rotWithShape="1">
          <a:blip r:embed="rId2"/>
          <a:srcRect l="-36694" t="-810" r="36693" b="202"/>
          <a:stretch/>
        </p:blipFill>
        <p:spPr>
          <a:xfrm>
            <a:off x="-3790603" y="-48491"/>
            <a:ext cx="10307802" cy="6899689"/>
          </a:xfrm>
          <a:prstGeom prst="rect">
            <a:avLst/>
          </a:prstGeom>
        </p:spPr>
      </p:pic>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91D0C4-9115-5BC9-DDC8-C7BEA8ACBF56}"/>
              </a:ext>
            </a:extLst>
          </p:cNvPr>
          <p:cNvSpPr>
            <a:spLocks/>
          </p:cNvSpPr>
          <p:nvPr/>
        </p:nvSpPr>
        <p:spPr>
          <a:xfrm>
            <a:off x="6591733" y="116465"/>
            <a:ext cx="5380904" cy="2710872"/>
          </a:xfrm>
          <a:prstGeom prst="rect">
            <a:avLst/>
          </a:prstGeom>
        </p:spPr>
        <p:txBody>
          <a:bodyPr vert="horz" wrap="square" lIns="91440" tIns="45720" rIns="91440" bIns="45720" rtlCol="0" anchor="t">
            <a:normAutofit/>
          </a:bodyPr>
          <a:lstStyle/>
          <a:p>
            <a:pPr defTabSz="713232">
              <a:lnSpc>
                <a:spcPct val="90000"/>
              </a:lnSpc>
              <a:spcAft>
                <a:spcPts val="399"/>
              </a:spcAft>
            </a:pPr>
            <a:r>
              <a:rPr lang="en-US" sz="1600" kern="1200" dirty="0">
                <a:solidFill>
                  <a:schemeClr val="bg1"/>
                </a:solidFill>
                <a:latin typeface="Century Gothic"/>
                <a:ea typeface="+mn-ea"/>
                <a:cs typeface="+mn-cs"/>
              </a:rPr>
              <a:t>Stan and Davis Bacchus are co-owners of family winery that was passed down to them by their father who retired. They are looking to incorporate new business methods and ideas that will help improve overall product and customer service. They currently know the overall ‘yearly snapshot’ of the business, but looking to determine more information around the inventory, distribution and employees. See the problem statements to the right for a better understanding of what they want. </a:t>
            </a:r>
            <a:endParaRPr lang="en-US" sz="1600" kern="1200" dirty="0">
              <a:solidFill>
                <a:schemeClr val="bg1"/>
              </a:solidFill>
              <a:latin typeface="Century Gothic"/>
            </a:endParaRPr>
          </a:p>
          <a:p>
            <a:pPr defTabSz="713232">
              <a:lnSpc>
                <a:spcPct val="90000"/>
              </a:lnSpc>
              <a:spcAft>
                <a:spcPts val="399"/>
              </a:spcAft>
            </a:pPr>
            <a:endParaRPr lang="en-US" kern="1200">
              <a:solidFill>
                <a:schemeClr val="tx1"/>
              </a:solidFill>
              <a:latin typeface="Century Gothic"/>
              <a:ea typeface="+mn-ea"/>
              <a:cs typeface="+mn-cs"/>
            </a:endParaRPr>
          </a:p>
          <a:p>
            <a:pPr>
              <a:lnSpc>
                <a:spcPct val="90000"/>
              </a:lnSpc>
            </a:pPr>
            <a:endParaRPr lang="en-US"/>
          </a:p>
        </p:txBody>
      </p:sp>
      <p:sp>
        <p:nvSpPr>
          <p:cNvPr id="6" name="TextBox 5">
            <a:extLst>
              <a:ext uri="{FF2B5EF4-FFF2-40B4-BE49-F238E27FC236}">
                <a16:creationId xmlns:a16="http://schemas.microsoft.com/office/drawing/2014/main" id="{7141259D-EFC2-167C-C376-59E2CF3CC948}"/>
              </a:ext>
            </a:extLst>
          </p:cNvPr>
          <p:cNvSpPr txBox="1"/>
          <p:nvPr/>
        </p:nvSpPr>
        <p:spPr>
          <a:xfrm>
            <a:off x="6591734" y="2757055"/>
            <a:ext cx="5375131" cy="13456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85000" lnSpcReduction="20000"/>
          </a:bodyPr>
          <a:lstStyle/>
          <a:p>
            <a:pPr defTabSz="713232">
              <a:lnSpc>
                <a:spcPct val="90000"/>
              </a:lnSpc>
              <a:spcAft>
                <a:spcPts val="600"/>
              </a:spcAft>
            </a:pPr>
            <a:r>
              <a:rPr lang="en-US" sz="1600" b="1" kern="1200" dirty="0">
                <a:solidFill>
                  <a:schemeClr val="bg1"/>
                </a:solidFill>
                <a:latin typeface="Aptos"/>
                <a:cs typeface="Arial"/>
              </a:rPr>
              <a:t>Problems:</a:t>
            </a:r>
            <a:r>
              <a:rPr lang="en-US" sz="1600" kern="1200" dirty="0">
                <a:solidFill>
                  <a:schemeClr val="bg1"/>
                </a:solidFill>
                <a:latin typeface="Aptos"/>
                <a:cs typeface="Arial"/>
              </a:rPr>
              <a:t>​</a:t>
            </a:r>
          </a:p>
          <a:p>
            <a:pPr marL="222885" indent="-222885" defTabSz="713232">
              <a:lnSpc>
                <a:spcPct val="90000"/>
              </a:lnSpc>
              <a:spcAft>
                <a:spcPts val="600"/>
              </a:spcAft>
              <a:buFont typeface="Arial,Sans-Serif"/>
              <a:buChar char="•"/>
            </a:pPr>
            <a:r>
              <a:rPr lang="en-US" sz="1600" kern="1200" dirty="0">
                <a:solidFill>
                  <a:schemeClr val="bg1"/>
                </a:solidFill>
                <a:latin typeface="Aptos"/>
                <a:cs typeface="Arial"/>
              </a:rPr>
              <a:t>Is there a gap in expected versus actual delivery of supplies? ​</a:t>
            </a:r>
          </a:p>
          <a:p>
            <a:pPr marL="222885" indent="-222885" defTabSz="713232">
              <a:lnSpc>
                <a:spcPct val="90000"/>
              </a:lnSpc>
              <a:spcAft>
                <a:spcPts val="600"/>
              </a:spcAft>
              <a:buFont typeface="Arial,Sans-Serif"/>
              <a:buChar char="•"/>
            </a:pPr>
            <a:r>
              <a:rPr lang="en-US" sz="1600" kern="1200" dirty="0">
                <a:solidFill>
                  <a:schemeClr val="bg1"/>
                </a:solidFill>
                <a:latin typeface="Aptos"/>
                <a:cs typeface="Arial"/>
              </a:rPr>
              <a:t>Are wines selling as expected? Which distributor carries which wine? ​</a:t>
            </a:r>
          </a:p>
          <a:p>
            <a:pPr marL="222885" indent="-222885" defTabSz="713232">
              <a:lnSpc>
                <a:spcPct val="90000"/>
              </a:lnSpc>
              <a:spcAft>
                <a:spcPts val="600"/>
              </a:spcAft>
              <a:buFont typeface="Arial,Sans-Serif"/>
              <a:buChar char="•"/>
            </a:pPr>
            <a:r>
              <a:rPr lang="en-US" sz="1600" kern="1200" dirty="0">
                <a:solidFill>
                  <a:schemeClr val="bg1"/>
                </a:solidFill>
                <a:latin typeface="Aptos"/>
                <a:cs typeface="Arial"/>
              </a:rPr>
              <a:t>How many hours over the past 4 quarters did each employee work? </a:t>
            </a:r>
            <a:r>
              <a:rPr lang="en-US" sz="1300" kern="1200" dirty="0">
                <a:solidFill>
                  <a:schemeClr val="bg1"/>
                </a:solidFill>
                <a:latin typeface="Aptos"/>
                <a:cs typeface="Arial"/>
              </a:rPr>
              <a:t>​</a:t>
            </a:r>
          </a:p>
          <a:p>
            <a:pPr marL="222885" indent="-222885" defTabSz="713232">
              <a:lnSpc>
                <a:spcPct val="90000"/>
              </a:lnSpc>
              <a:spcAft>
                <a:spcPts val="600"/>
              </a:spcAft>
              <a:buFont typeface="Arial,Sans-Serif"/>
              <a:buChar char="•"/>
            </a:pPr>
            <a:endParaRPr lang="en-US" sz="1300" dirty="0">
              <a:latin typeface="Aptos"/>
              <a:cs typeface="Arial"/>
            </a:endParaRPr>
          </a:p>
        </p:txBody>
      </p:sp>
      <p:sp>
        <p:nvSpPr>
          <p:cNvPr id="7" name="Text Placeholder 3">
            <a:extLst>
              <a:ext uri="{FF2B5EF4-FFF2-40B4-BE49-F238E27FC236}">
                <a16:creationId xmlns:a16="http://schemas.microsoft.com/office/drawing/2014/main" id="{92FAD7D0-9586-7B37-36FD-5EA06F461DF7}"/>
              </a:ext>
            </a:extLst>
          </p:cNvPr>
          <p:cNvSpPr>
            <a:spLocks/>
          </p:cNvSpPr>
          <p:nvPr/>
        </p:nvSpPr>
        <p:spPr>
          <a:xfrm>
            <a:off x="6595774" y="4100945"/>
            <a:ext cx="5210608" cy="1484168"/>
          </a:xfrm>
          <a:prstGeom prst="rect">
            <a:avLst/>
          </a:prstGeom>
        </p:spPr>
        <p:txBody>
          <a:bodyPr vert="horz" wrap="square" lIns="91440" tIns="45720" rIns="91440" bIns="45720" rtlCol="0" anchor="t">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34376">
              <a:lnSpc>
                <a:spcPct val="90000"/>
              </a:lnSpc>
              <a:spcAft>
                <a:spcPts val="399"/>
              </a:spcAft>
            </a:pPr>
            <a:r>
              <a:rPr lang="en-US" sz="1500" b="1" kern="1200" dirty="0">
                <a:solidFill>
                  <a:schemeClr val="bg1"/>
                </a:solidFill>
                <a:latin typeface="+mn-lt"/>
                <a:ea typeface="+mn-ea"/>
                <a:cs typeface="+mn-cs"/>
              </a:rPr>
              <a:t>Solutions:</a:t>
            </a:r>
            <a:endParaRPr lang="en-US" sz="1500" b="1" kern="1200" dirty="0">
              <a:solidFill>
                <a:schemeClr val="bg1"/>
              </a:solidFill>
              <a:latin typeface="+mn-lt"/>
            </a:endParaRPr>
          </a:p>
          <a:p>
            <a:pPr marL="222885" indent="-222885" defTabSz="534376">
              <a:lnSpc>
                <a:spcPct val="90000"/>
              </a:lnSpc>
              <a:spcAft>
                <a:spcPts val="399"/>
              </a:spcAft>
              <a:buFont typeface="Arial"/>
              <a:buChar char="•"/>
            </a:pPr>
            <a:r>
              <a:rPr lang="en-US" sz="1500" kern="1200" dirty="0">
                <a:solidFill>
                  <a:schemeClr val="bg1"/>
                </a:solidFill>
                <a:latin typeface="+mn-lt"/>
                <a:ea typeface="+mn-ea"/>
                <a:cs typeface="+mn-cs"/>
              </a:rPr>
              <a:t>Build a </a:t>
            </a:r>
            <a:r>
              <a:rPr lang="en-US" sz="1500" dirty="0">
                <a:solidFill>
                  <a:schemeClr val="bg1"/>
                </a:solidFill>
              </a:rPr>
              <a:t>month-by-month </a:t>
            </a:r>
            <a:r>
              <a:rPr lang="en-US" sz="1500" kern="1200" dirty="0">
                <a:solidFill>
                  <a:schemeClr val="bg1"/>
                </a:solidFill>
                <a:latin typeface="+mn-lt"/>
                <a:ea typeface="+mn-ea"/>
                <a:cs typeface="+mn-cs"/>
              </a:rPr>
              <a:t>tracker showing the delivery percentages for each supplier.</a:t>
            </a:r>
            <a:r>
              <a:rPr lang="en-US" sz="1500" dirty="0">
                <a:solidFill>
                  <a:schemeClr val="bg1"/>
                </a:solidFill>
              </a:rPr>
              <a:t> </a:t>
            </a:r>
            <a:endParaRPr lang="en-US" sz="1500" kern="1200" dirty="0">
              <a:solidFill>
                <a:schemeClr val="bg1"/>
              </a:solidFill>
              <a:latin typeface="+mn-lt"/>
            </a:endParaRPr>
          </a:p>
          <a:p>
            <a:pPr marL="222885" indent="-222885" defTabSz="534376">
              <a:lnSpc>
                <a:spcPct val="90000"/>
              </a:lnSpc>
              <a:spcAft>
                <a:spcPts val="399"/>
              </a:spcAft>
              <a:buFont typeface="Arial"/>
              <a:buChar char="•"/>
            </a:pPr>
            <a:r>
              <a:rPr lang="en-US" sz="1500" kern="1200" dirty="0">
                <a:solidFill>
                  <a:schemeClr val="bg1"/>
                </a:solidFill>
                <a:latin typeface="+mn-lt"/>
                <a:ea typeface="+mn-ea"/>
                <a:cs typeface="+mn-cs"/>
              </a:rPr>
              <a:t>Show an overall sales tracker for each distributor.</a:t>
            </a:r>
            <a:r>
              <a:rPr lang="en-US" sz="1500" dirty="0">
                <a:solidFill>
                  <a:schemeClr val="bg1"/>
                </a:solidFill>
              </a:rPr>
              <a:t> </a:t>
            </a:r>
          </a:p>
          <a:p>
            <a:pPr marL="222885" indent="-222885" defTabSz="534376">
              <a:lnSpc>
                <a:spcPct val="90000"/>
              </a:lnSpc>
              <a:spcAft>
                <a:spcPts val="399"/>
              </a:spcAft>
              <a:buFont typeface="Arial"/>
              <a:buChar char="•"/>
            </a:pPr>
            <a:r>
              <a:rPr lang="en-US" sz="1500" kern="1200" dirty="0">
                <a:solidFill>
                  <a:schemeClr val="bg1"/>
                </a:solidFill>
                <a:latin typeface="+mn-lt"/>
                <a:ea typeface="+mn-ea"/>
                <a:cs typeface="+mn-cs"/>
              </a:rPr>
              <a:t>Give a table showing employee’s working hours over the past 4 quarters.</a:t>
            </a:r>
            <a:r>
              <a:rPr lang="en-US" sz="1500" dirty="0">
                <a:solidFill>
                  <a:schemeClr val="bg1"/>
                </a:solidFill>
              </a:rPr>
              <a:t> </a:t>
            </a:r>
            <a:endParaRPr lang="en-US" sz="1500" kern="1200" dirty="0">
              <a:solidFill>
                <a:schemeClr val="bg1"/>
              </a:solidFill>
              <a:latin typeface="+mn-lt"/>
            </a:endParaRPr>
          </a:p>
          <a:p>
            <a:pPr defTabSz="685098">
              <a:lnSpc>
                <a:spcPct val="90000"/>
              </a:lnSpc>
              <a:spcAft>
                <a:spcPts val="511"/>
              </a:spcAft>
            </a:pPr>
            <a:endParaRPr lang="en-US" sz="1500" b="1"/>
          </a:p>
        </p:txBody>
      </p:sp>
      <p:sp>
        <p:nvSpPr>
          <p:cNvPr id="8" name="Text Placeholder 4">
            <a:extLst>
              <a:ext uri="{FF2B5EF4-FFF2-40B4-BE49-F238E27FC236}">
                <a16:creationId xmlns:a16="http://schemas.microsoft.com/office/drawing/2014/main" id="{35632CA2-1B8A-DA63-4C2D-29AB40EB4CA1}"/>
              </a:ext>
            </a:extLst>
          </p:cNvPr>
          <p:cNvSpPr>
            <a:spLocks/>
          </p:cNvSpPr>
          <p:nvPr/>
        </p:nvSpPr>
        <p:spPr>
          <a:xfrm>
            <a:off x="6591734" y="5584104"/>
            <a:ext cx="5214650" cy="1041833"/>
          </a:xfrm>
          <a:prstGeom prst="rect">
            <a:avLst/>
          </a:prstGeom>
        </p:spPr>
        <p:txBody>
          <a:bodyPr wrap="square" lIns="91440" tIns="45720" rIns="91440" bIns="4572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34376">
              <a:lnSpc>
                <a:spcPct val="90000"/>
              </a:lnSpc>
              <a:spcAft>
                <a:spcPts val="399"/>
              </a:spcAft>
            </a:pPr>
            <a:r>
              <a:rPr lang="en-US" sz="1300" b="1" kern="1200" dirty="0">
                <a:solidFill>
                  <a:schemeClr val="bg1"/>
                </a:solidFill>
                <a:latin typeface="+mn-lt"/>
                <a:ea typeface="+mn-ea"/>
                <a:cs typeface="+mn-cs"/>
              </a:rPr>
              <a:t>Approach:</a:t>
            </a:r>
            <a:endParaRPr lang="en-US" sz="1300" kern="1200" dirty="0">
              <a:solidFill>
                <a:schemeClr val="bg1"/>
              </a:solidFill>
              <a:latin typeface="+mn-lt"/>
            </a:endParaRPr>
          </a:p>
          <a:p>
            <a:pPr marL="222885" indent="-222885" defTabSz="534376">
              <a:lnSpc>
                <a:spcPct val="90000"/>
              </a:lnSpc>
              <a:spcAft>
                <a:spcPts val="399"/>
              </a:spcAft>
              <a:buFont typeface="Arial"/>
              <a:buChar char="•"/>
            </a:pPr>
            <a:r>
              <a:rPr lang="en-US" sz="1300" kern="1200" dirty="0">
                <a:solidFill>
                  <a:schemeClr val="bg1"/>
                </a:solidFill>
                <a:latin typeface="+mn-lt"/>
                <a:ea typeface="+mn-ea"/>
                <a:cs typeface="+mn-cs"/>
              </a:rPr>
              <a:t>Create a SQL Table along with Python code to generate detailed reports that are user friendly and comprehensive for the owners of Bacchus Winery.</a:t>
            </a:r>
            <a:r>
              <a:rPr lang="en-US" sz="1300" dirty="0">
                <a:solidFill>
                  <a:schemeClr val="bg1"/>
                </a:solidFill>
              </a:rPr>
              <a:t> </a:t>
            </a:r>
          </a:p>
        </p:txBody>
      </p:sp>
      <p:sp>
        <p:nvSpPr>
          <p:cNvPr id="2" name="Title 1">
            <a:extLst>
              <a:ext uri="{FF2B5EF4-FFF2-40B4-BE49-F238E27FC236}">
                <a16:creationId xmlns:a16="http://schemas.microsoft.com/office/drawing/2014/main" id="{134DA1E5-DF30-72B4-43DC-FEBAB51C4CFD}"/>
              </a:ext>
            </a:extLst>
          </p:cNvPr>
          <p:cNvSpPr>
            <a:spLocks noGrp="1"/>
          </p:cNvSpPr>
          <p:nvPr>
            <p:ph type="title"/>
          </p:nvPr>
        </p:nvSpPr>
        <p:spPr>
          <a:xfrm>
            <a:off x="945572" y="2230503"/>
            <a:ext cx="2628900" cy="2547257"/>
          </a:xfrm>
          <a:noFill/>
        </p:spPr>
        <p:txBody>
          <a:bodyPr vert="horz" lIns="91440" tIns="45720" rIns="91440" bIns="45720" rtlCol="0" anchor="ctr">
            <a:normAutofit/>
          </a:bodyPr>
          <a:lstStyle/>
          <a:p>
            <a:pPr algn="ctr"/>
            <a:r>
              <a:rPr lang="en-US" sz="3600" i="1" kern="1200">
                <a:solidFill>
                  <a:srgbClr val="FFFFFF"/>
                </a:solidFill>
                <a:latin typeface="+mj-lt"/>
                <a:ea typeface="+mj-ea"/>
                <a:cs typeface="+mj-cs"/>
              </a:rPr>
              <a:t>Summary</a:t>
            </a:r>
            <a:endParaRPr lang="en-US" sz="3600" kern="1200">
              <a:solidFill>
                <a:srgbClr val="FFFFFF"/>
              </a:solidFill>
              <a:latin typeface="+mj-lt"/>
              <a:ea typeface="+mj-ea"/>
              <a:cs typeface="+mj-cs"/>
            </a:endParaRPr>
          </a:p>
          <a:p>
            <a:pPr algn="ctr"/>
            <a:endParaRPr lang="en-US" sz="3600" kern="1200">
              <a:solidFill>
                <a:srgbClr val="FFFFFF"/>
              </a:solidFill>
              <a:latin typeface="+mj-lt"/>
              <a:ea typeface="+mj-ea"/>
              <a:cs typeface="+mj-cs"/>
            </a:endParaRPr>
          </a:p>
        </p:txBody>
      </p:sp>
      <p:sp>
        <p:nvSpPr>
          <p:cNvPr id="11" name="Slide Number Placeholder 10">
            <a:extLst>
              <a:ext uri="{FF2B5EF4-FFF2-40B4-BE49-F238E27FC236}">
                <a16:creationId xmlns:a16="http://schemas.microsoft.com/office/drawing/2014/main" id="{93547F24-210B-8426-689F-2DBBD1D742FA}"/>
              </a:ext>
            </a:extLst>
          </p:cNvPr>
          <p:cNvSpPr>
            <a:spLocks noGrp="1"/>
          </p:cNvSpPr>
          <p:nvPr>
            <p:ph type="sldNum" sz="quarter" idx="12"/>
          </p:nvPr>
        </p:nvSpPr>
        <p:spPr/>
        <p:txBody>
          <a:bodyPr/>
          <a:lstStyle/>
          <a:p>
            <a:fld id="{330EA680-D336-4FF7-8B7A-9848BB0A1C32}" type="slidenum">
              <a:rPr lang="en-US" smtClean="0"/>
              <a:t>3</a:t>
            </a:fld>
            <a:endParaRPr lang="en-US"/>
          </a:p>
        </p:txBody>
      </p:sp>
      <p:sp>
        <p:nvSpPr>
          <p:cNvPr id="9" name="Footer Placeholder 8">
            <a:extLst>
              <a:ext uri="{FF2B5EF4-FFF2-40B4-BE49-F238E27FC236}">
                <a16:creationId xmlns:a16="http://schemas.microsoft.com/office/drawing/2014/main" id="{4E0ECEDF-B12D-6396-A908-B0A2BCFA0B89}"/>
              </a:ext>
            </a:extLst>
          </p:cNvPr>
          <p:cNvSpPr>
            <a:spLocks noGrp="1"/>
          </p:cNvSpPr>
          <p:nvPr>
            <p:ph type="ftr" sz="quarter" idx="11"/>
          </p:nvPr>
        </p:nvSpPr>
        <p:spPr>
          <a:xfrm>
            <a:off x="-1336964" y="6356350"/>
            <a:ext cx="4114800" cy="365125"/>
          </a:xfrm>
        </p:spPr>
        <p:txBody>
          <a:bodyPr/>
          <a:lstStyle/>
          <a:p>
            <a:r>
              <a:rPr lang="en-US"/>
              <a:t>Bacchus Winery</a:t>
            </a:r>
          </a:p>
        </p:txBody>
      </p:sp>
    </p:spTree>
    <p:extLst>
      <p:ext uri="{BB962C8B-B14F-4D97-AF65-F5344CB8AC3E}">
        <p14:creationId xmlns:p14="http://schemas.microsoft.com/office/powerpoint/2010/main" val="3674167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54C5-BEC4-48AF-03A2-13845514EA35}"/>
              </a:ext>
            </a:extLst>
          </p:cNvPr>
          <p:cNvSpPr>
            <a:spLocks noGrp="1"/>
          </p:cNvSpPr>
          <p:nvPr>
            <p:ph type="title"/>
          </p:nvPr>
        </p:nvSpPr>
        <p:spPr>
          <a:xfrm>
            <a:off x="838200" y="5702341"/>
            <a:ext cx="7061616" cy="804161"/>
          </a:xfrm>
        </p:spPr>
        <p:txBody>
          <a:bodyPr vert="horz" lIns="91440" tIns="45720" rIns="91440" bIns="45720" rtlCol="0" anchor="ctr">
            <a:normAutofit/>
          </a:bodyPr>
          <a:lstStyle/>
          <a:p>
            <a:r>
              <a:rPr lang="en-US" sz="3200" i="1" kern="1200">
                <a:solidFill>
                  <a:schemeClr val="tx1"/>
                </a:solidFill>
                <a:latin typeface="+mj-lt"/>
                <a:ea typeface="+mj-ea"/>
                <a:cs typeface="+mj-cs"/>
              </a:rPr>
              <a:t>Entity Relationship Diagram(ERD)</a:t>
            </a:r>
            <a:endParaRPr lang="en-US" sz="3200" kern="1200">
              <a:solidFill>
                <a:schemeClr val="tx1"/>
              </a:solidFill>
              <a:latin typeface="+mj-lt"/>
              <a:ea typeface="+mj-ea"/>
              <a:cs typeface="+mj-cs"/>
            </a:endParaRPr>
          </a:p>
          <a:p>
            <a:endParaRPr lang="en-US" sz="3200" kern="1200">
              <a:solidFill>
                <a:schemeClr val="tx1"/>
              </a:solidFill>
              <a:latin typeface="+mj-lt"/>
              <a:ea typeface="+mj-ea"/>
              <a:cs typeface="+mj-cs"/>
            </a:endParaRPr>
          </a:p>
        </p:txBody>
      </p:sp>
      <p:pic>
        <p:nvPicPr>
          <p:cNvPr id="14" name="Picture 13" descr="A diagram of a company&#10;&#10;Description automatically generated">
            <a:extLst>
              <a:ext uri="{FF2B5EF4-FFF2-40B4-BE49-F238E27FC236}">
                <a16:creationId xmlns:a16="http://schemas.microsoft.com/office/drawing/2014/main" id="{F1572569-804E-693F-061E-48A297D2822E}"/>
              </a:ext>
            </a:extLst>
          </p:cNvPr>
          <p:cNvPicPr>
            <a:picLocks noChangeAspect="1"/>
          </p:cNvPicPr>
          <p:nvPr/>
        </p:nvPicPr>
        <p:blipFill rotWithShape="1">
          <a:blip r:embed="rId2"/>
          <a:srcRect r="8501"/>
          <a:stretch/>
        </p:blipFill>
        <p:spPr>
          <a:xfrm>
            <a:off x="-9" y="10"/>
            <a:ext cx="6096000" cy="5279933"/>
          </a:xfrm>
          <a:prstGeom prst="rect">
            <a:avLst/>
          </a:prstGeom>
        </p:spPr>
      </p:pic>
      <p:pic>
        <p:nvPicPr>
          <p:cNvPr id="9" name="Picture 8" descr="Close-up of green grapes growing in vineyard">
            <a:extLst>
              <a:ext uri="{FF2B5EF4-FFF2-40B4-BE49-F238E27FC236}">
                <a16:creationId xmlns:a16="http://schemas.microsoft.com/office/drawing/2014/main" id="{AB5E5F33-3B5F-837E-0272-1D609BCFE94C}"/>
              </a:ext>
            </a:extLst>
          </p:cNvPr>
          <p:cNvPicPr>
            <a:picLocks noChangeAspect="1"/>
          </p:cNvPicPr>
          <p:nvPr/>
        </p:nvPicPr>
        <p:blipFill rotWithShape="1">
          <a:blip r:embed="rId3"/>
          <a:srcRect l="15323" r="7610"/>
          <a:stretch/>
        </p:blipFill>
        <p:spPr>
          <a:xfrm>
            <a:off x="6096008" y="10"/>
            <a:ext cx="6095999" cy="5279933"/>
          </a:xfrm>
          <a:prstGeom prst="rect">
            <a:avLst/>
          </a:prstGeom>
        </p:spPr>
      </p:pic>
      <p:grpSp>
        <p:nvGrpSpPr>
          <p:cNvPr id="49" name="Group 48">
            <a:extLst>
              <a:ext uri="{FF2B5EF4-FFF2-40B4-BE49-F238E27FC236}">
                <a16:creationId xmlns:a16="http://schemas.microsoft.com/office/drawing/2014/main" id="{4FAA5DCB-E796-5631-BEDF-C3538DF184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186489"/>
            <a:ext cx="12192000" cy="123364"/>
            <a:chOff x="1" y="6737460"/>
            <a:chExt cx="12192000" cy="123364"/>
          </a:xfrm>
        </p:grpSpPr>
        <p:sp>
          <p:nvSpPr>
            <p:cNvPr id="50" name="Rectangle 49">
              <a:extLst>
                <a:ext uri="{FF2B5EF4-FFF2-40B4-BE49-F238E27FC236}">
                  <a16:creationId xmlns:a16="http://schemas.microsoft.com/office/drawing/2014/main" id="{7D0E53FB-E9D7-2C90-1C0C-D8E0FA5DB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1AE1BA7-C690-2F30-65D6-3759194F2C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oter Placeholder 4">
            <a:extLst>
              <a:ext uri="{FF2B5EF4-FFF2-40B4-BE49-F238E27FC236}">
                <a16:creationId xmlns:a16="http://schemas.microsoft.com/office/drawing/2014/main" id="{6CB766F8-2D61-C4F7-2599-5C74022CC7A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Bacchus Winery</a:t>
            </a:r>
          </a:p>
        </p:txBody>
      </p:sp>
      <p:sp>
        <p:nvSpPr>
          <p:cNvPr id="6" name="Slide Number Placeholder 5">
            <a:extLst>
              <a:ext uri="{FF2B5EF4-FFF2-40B4-BE49-F238E27FC236}">
                <a16:creationId xmlns:a16="http://schemas.microsoft.com/office/drawing/2014/main" id="{FEC2DA5D-4CD8-BBB7-6D09-77348ADB342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a:solidFill>
                  <a:schemeClr val="tx1">
                    <a:tint val="75000"/>
                  </a:schemeClr>
                </a:solidFill>
              </a:rPr>
              <a:pPr>
                <a:spcAft>
                  <a:spcPts val="600"/>
                </a:spcAft>
              </a:pPr>
              <a:t>4</a:t>
            </a:fld>
            <a:endParaRPr lang="en-US">
              <a:solidFill>
                <a:schemeClr val="tx1">
                  <a:tint val="75000"/>
                </a:schemeClr>
              </a:solidFill>
            </a:endParaRPr>
          </a:p>
        </p:txBody>
      </p:sp>
    </p:spTree>
    <p:extLst>
      <p:ext uri="{BB962C8B-B14F-4D97-AF65-F5344CB8AC3E}">
        <p14:creationId xmlns:p14="http://schemas.microsoft.com/office/powerpoint/2010/main" val="2774880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 name="Rectangle 27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8" name="Group 287">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68" name="Oval 267">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Oval 271">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5" name="Rectangle 27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7" name="Group 27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8" name="Straight Connector 27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Picture 6" descr="Grapes after being harvested">
            <a:extLst>
              <a:ext uri="{FF2B5EF4-FFF2-40B4-BE49-F238E27FC236}">
                <a16:creationId xmlns:a16="http://schemas.microsoft.com/office/drawing/2014/main" id="{EB781E7E-9D26-0BFC-9B9E-B6721ABC3935}"/>
              </a:ext>
            </a:extLst>
          </p:cNvPr>
          <p:cNvPicPr>
            <a:picLocks noChangeAspect="1"/>
          </p:cNvPicPr>
          <p:nvPr/>
        </p:nvPicPr>
        <p:blipFill rotWithShape="1">
          <a:blip r:embed="rId2"/>
          <a:srcRect t="36388" r="1" b="14992"/>
          <a:stretch/>
        </p:blipFill>
        <p:spPr>
          <a:xfrm>
            <a:off x="626590" y="317578"/>
            <a:ext cx="10851111" cy="3508437"/>
          </a:xfrm>
          <a:prstGeom prst="rect">
            <a:avLst/>
          </a:prstGeom>
        </p:spPr>
      </p:pic>
      <p:grpSp>
        <p:nvGrpSpPr>
          <p:cNvPr id="283" name="Group 282">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284" name="Straight Connector 283">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89" name="Rectangle 288">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1" name="Group 290">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92" name="Straight Connector 291">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F005682-4A67-38A7-FBF9-6FE0FCA83222}"/>
              </a:ext>
            </a:extLst>
          </p:cNvPr>
          <p:cNvSpPr>
            <a:spLocks noGrp="1"/>
          </p:cNvSpPr>
          <p:nvPr>
            <p:ph type="title"/>
          </p:nvPr>
        </p:nvSpPr>
        <p:spPr>
          <a:xfrm>
            <a:off x="630936" y="4018137"/>
            <a:ext cx="4569060" cy="2129586"/>
          </a:xfrm>
          <a:noFill/>
        </p:spPr>
        <p:txBody>
          <a:bodyPr anchor="t">
            <a:normAutofit/>
          </a:bodyPr>
          <a:lstStyle/>
          <a:p>
            <a:r>
              <a:rPr lang="en-US" sz="4800" i="1">
                <a:solidFill>
                  <a:schemeClr val="bg1"/>
                </a:solidFill>
                <a:latin typeface="Elephant"/>
              </a:rPr>
              <a:t>Reports Overview</a:t>
            </a:r>
            <a:endParaRPr lang="en-US" sz="4800">
              <a:solidFill>
                <a:schemeClr val="bg1"/>
              </a:solidFill>
              <a:latin typeface="Elephant"/>
            </a:endParaRPr>
          </a:p>
          <a:p>
            <a:endParaRPr lang="en-US" sz="4800">
              <a:solidFill>
                <a:schemeClr val="bg1"/>
              </a:solidFill>
            </a:endParaRPr>
          </a:p>
        </p:txBody>
      </p:sp>
      <p:sp>
        <p:nvSpPr>
          <p:cNvPr id="4" name="Footer Placeholder 3">
            <a:extLst>
              <a:ext uri="{FF2B5EF4-FFF2-40B4-BE49-F238E27FC236}">
                <a16:creationId xmlns:a16="http://schemas.microsoft.com/office/drawing/2014/main" id="{B7F9154D-5A48-0B1D-8384-96F9D02D6CAC}"/>
              </a:ext>
            </a:extLst>
          </p:cNvPr>
          <p:cNvSpPr>
            <a:spLocks noGrp="1"/>
          </p:cNvSpPr>
          <p:nvPr>
            <p:ph type="ftr" sz="quarter" idx="11"/>
          </p:nvPr>
        </p:nvSpPr>
        <p:spPr>
          <a:xfrm>
            <a:off x="630936" y="6308832"/>
            <a:ext cx="8320722" cy="548640"/>
          </a:xfrm>
        </p:spPr>
        <p:txBody>
          <a:bodyPr anchor="ctr">
            <a:normAutofit/>
          </a:bodyPr>
          <a:lstStyle/>
          <a:p>
            <a:pPr algn="just">
              <a:spcAft>
                <a:spcPts val="600"/>
              </a:spcAft>
            </a:pPr>
            <a:r>
              <a:rPr lang="en-US" sz="1050">
                <a:solidFill>
                  <a:schemeClr val="bg1"/>
                </a:solidFill>
              </a:rPr>
              <a:t>Bacchus Winery</a:t>
            </a:r>
          </a:p>
        </p:txBody>
      </p:sp>
      <p:sp>
        <p:nvSpPr>
          <p:cNvPr id="5" name="Slide Number Placeholder 4">
            <a:extLst>
              <a:ext uri="{FF2B5EF4-FFF2-40B4-BE49-F238E27FC236}">
                <a16:creationId xmlns:a16="http://schemas.microsoft.com/office/drawing/2014/main" id="{66442F44-26E2-C609-1CA6-E434D0BD4180}"/>
              </a:ext>
            </a:extLst>
          </p:cNvPr>
          <p:cNvSpPr>
            <a:spLocks noGrp="1"/>
          </p:cNvSpPr>
          <p:nvPr>
            <p:ph type="sldNum" sz="quarter" idx="12"/>
          </p:nvPr>
        </p:nvSpPr>
        <p:spPr>
          <a:xfrm>
            <a:off x="0" y="6309360"/>
            <a:ext cx="640080" cy="548640"/>
          </a:xfrm>
        </p:spPr>
        <p:txBody>
          <a:bodyPr>
            <a:normAutofit/>
          </a:bodyPr>
          <a:lstStyle/>
          <a:p>
            <a:pPr algn="ctr">
              <a:spcAft>
                <a:spcPts val="600"/>
              </a:spcAft>
            </a:pPr>
            <a:fld id="{330EA680-D336-4FF7-8B7A-9848BB0A1C32}" type="slidenum">
              <a:rPr lang="en-US">
                <a:solidFill>
                  <a:schemeClr val="bg1"/>
                </a:solidFill>
              </a:rPr>
              <a:pPr algn="ctr">
                <a:spcAft>
                  <a:spcPts val="600"/>
                </a:spcAft>
              </a:pPr>
              <a:t>5</a:t>
            </a:fld>
            <a:endParaRPr lang="en-US">
              <a:solidFill>
                <a:schemeClr val="bg1"/>
              </a:solidFill>
            </a:endParaRPr>
          </a:p>
        </p:txBody>
      </p:sp>
      <p:graphicFrame>
        <p:nvGraphicFramePr>
          <p:cNvPr id="258" name="Content Placeholder 2">
            <a:extLst>
              <a:ext uri="{FF2B5EF4-FFF2-40B4-BE49-F238E27FC236}">
                <a16:creationId xmlns:a16="http://schemas.microsoft.com/office/drawing/2014/main" id="{67D61E24-E44B-2445-07AF-2C5AF9931122}"/>
              </a:ext>
            </a:extLst>
          </p:cNvPr>
          <p:cNvGraphicFramePr>
            <a:graphicFrameLocks noGrp="1"/>
          </p:cNvGraphicFramePr>
          <p:nvPr>
            <p:extLst>
              <p:ext uri="{D42A27DB-BD31-4B8C-83A1-F6EECF244321}">
                <p14:modId xmlns:p14="http://schemas.microsoft.com/office/powerpoint/2010/main" val="2216599973"/>
              </p:ext>
            </p:extLst>
          </p:nvPr>
        </p:nvGraphicFramePr>
        <p:xfrm>
          <a:off x="5486080" y="4018143"/>
          <a:ext cx="5674105" cy="212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7279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554C8D-41B7-A06C-B165-AEE39E8B003F}"/>
              </a:ext>
            </a:extLst>
          </p:cNvPr>
          <p:cNvSpPr>
            <a:spLocks noGrp="1"/>
          </p:cNvSpPr>
          <p:nvPr>
            <p:ph type="title"/>
          </p:nvPr>
        </p:nvSpPr>
        <p:spPr>
          <a:xfrm>
            <a:off x="7508604" y="489098"/>
            <a:ext cx="3943436" cy="1785524"/>
          </a:xfrm>
        </p:spPr>
        <p:txBody>
          <a:bodyPr anchor="b">
            <a:normAutofit/>
          </a:bodyPr>
          <a:lstStyle/>
          <a:p>
            <a:r>
              <a:rPr lang="en-US" sz="3700" i="1">
                <a:solidFill>
                  <a:schemeClr val="bg1"/>
                </a:solidFill>
                <a:latin typeface="Elephant"/>
              </a:rPr>
              <a:t>Delivery Tables</a:t>
            </a:r>
            <a:endParaRPr lang="en-US" sz="3700">
              <a:solidFill>
                <a:schemeClr val="bg1"/>
              </a:solidFill>
              <a:latin typeface="Elephant"/>
            </a:endParaRPr>
          </a:p>
          <a:p>
            <a:endParaRPr lang="en-US" sz="3700">
              <a:solidFill>
                <a:schemeClr val="bg1"/>
              </a:solidFill>
              <a:latin typeface="Aptos Display"/>
            </a:endParaRPr>
          </a:p>
        </p:txBody>
      </p:sp>
      <p:pic>
        <p:nvPicPr>
          <p:cNvPr id="7" name="Picture 6">
            <a:extLst>
              <a:ext uri="{FF2B5EF4-FFF2-40B4-BE49-F238E27FC236}">
                <a16:creationId xmlns:a16="http://schemas.microsoft.com/office/drawing/2014/main" id="{75EC84E2-516B-BEF1-11E0-223DD3A617F8}"/>
              </a:ext>
            </a:extLst>
          </p:cNvPr>
          <p:cNvPicPr>
            <a:picLocks noChangeAspect="1"/>
          </p:cNvPicPr>
          <p:nvPr/>
        </p:nvPicPr>
        <p:blipFill>
          <a:blip r:embed="rId2"/>
          <a:stretch>
            <a:fillRect/>
          </a:stretch>
        </p:blipFill>
        <p:spPr>
          <a:xfrm>
            <a:off x="725068" y="448390"/>
            <a:ext cx="2708038" cy="2868007"/>
          </a:xfrm>
          <a:prstGeom prst="rect">
            <a:avLst/>
          </a:prstGeom>
        </p:spPr>
      </p:pic>
      <p:pic>
        <p:nvPicPr>
          <p:cNvPr id="6" name="Picture 5">
            <a:extLst>
              <a:ext uri="{FF2B5EF4-FFF2-40B4-BE49-F238E27FC236}">
                <a16:creationId xmlns:a16="http://schemas.microsoft.com/office/drawing/2014/main" id="{A54EAA7F-4AD2-973A-DFDF-2EC58D4CA95B}"/>
              </a:ext>
            </a:extLst>
          </p:cNvPr>
          <p:cNvPicPr>
            <a:picLocks noChangeAspect="1"/>
          </p:cNvPicPr>
          <p:nvPr/>
        </p:nvPicPr>
        <p:blipFill>
          <a:blip r:embed="rId3"/>
          <a:stretch>
            <a:fillRect/>
          </a:stretch>
        </p:blipFill>
        <p:spPr>
          <a:xfrm>
            <a:off x="4039321" y="448390"/>
            <a:ext cx="2756843" cy="2868007"/>
          </a:xfrm>
          <a:prstGeom prst="rect">
            <a:avLst/>
          </a:prstGeom>
        </p:spPr>
      </p:pic>
      <p:grpSp>
        <p:nvGrpSpPr>
          <p:cNvPr id="16" name="Graphic 38">
            <a:extLst>
              <a:ext uri="{FF2B5EF4-FFF2-40B4-BE49-F238E27FC236}">
                <a16:creationId xmlns:a16="http://schemas.microsoft.com/office/drawing/2014/main" id="{1E8369D0-2C3B-4E27-AC6C-A246AC28CD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918" y="3541604"/>
            <a:ext cx="1910252" cy="709660"/>
            <a:chOff x="2267504" y="2540250"/>
            <a:chExt cx="1990951" cy="739640"/>
          </a:xfrm>
          <a:solidFill>
            <a:schemeClr val="bg1"/>
          </a:solidFill>
        </p:grpSpPr>
        <p:sp>
          <p:nvSpPr>
            <p:cNvPr id="17" name="Freeform: Shape 16">
              <a:extLst>
                <a:ext uri="{FF2B5EF4-FFF2-40B4-BE49-F238E27FC236}">
                  <a16:creationId xmlns:a16="http://schemas.microsoft.com/office/drawing/2014/main" id="{A3D5586F-4573-4C57-9793-1EBFDC896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EED35EF-93A0-4921-941C-ECC67AE2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pic>
        <p:nvPicPr>
          <p:cNvPr id="5" name="Picture 4">
            <a:extLst>
              <a:ext uri="{FF2B5EF4-FFF2-40B4-BE49-F238E27FC236}">
                <a16:creationId xmlns:a16="http://schemas.microsoft.com/office/drawing/2014/main" id="{6CE877F2-8B77-A18A-F2C6-A8D45C47FB80}"/>
              </a:ext>
            </a:extLst>
          </p:cNvPr>
          <p:cNvPicPr>
            <a:picLocks noChangeAspect="1"/>
          </p:cNvPicPr>
          <p:nvPr/>
        </p:nvPicPr>
        <p:blipFill>
          <a:blip r:embed="rId4"/>
          <a:stretch>
            <a:fillRect/>
          </a:stretch>
        </p:blipFill>
        <p:spPr>
          <a:xfrm>
            <a:off x="2625273" y="3497998"/>
            <a:ext cx="3217333" cy="2693802"/>
          </a:xfrm>
          <a:prstGeom prst="rect">
            <a:avLst/>
          </a:prstGeom>
        </p:spPr>
      </p:pic>
      <p:sp>
        <p:nvSpPr>
          <p:cNvPr id="20" name="Graphic 212">
            <a:extLst>
              <a:ext uri="{FF2B5EF4-FFF2-40B4-BE49-F238E27FC236}">
                <a16:creationId xmlns:a16="http://schemas.microsoft.com/office/drawing/2014/main" id="{E7C065BD-BDC2-4800-908F-25C30F042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6803" y="4091012"/>
            <a:ext cx="869294" cy="86929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 name="Graphic 212">
            <a:extLst>
              <a:ext uri="{FF2B5EF4-FFF2-40B4-BE49-F238E27FC236}">
                <a16:creationId xmlns:a16="http://schemas.microsoft.com/office/drawing/2014/main" id="{612A1BC7-2F25-41BC-A0DC-8680CE996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6803" y="4091012"/>
            <a:ext cx="869294" cy="86929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 name="Content Placeholder 2">
            <a:extLst>
              <a:ext uri="{FF2B5EF4-FFF2-40B4-BE49-F238E27FC236}">
                <a16:creationId xmlns:a16="http://schemas.microsoft.com/office/drawing/2014/main" id="{367A16AC-D408-988F-10C2-16876A931FEF}"/>
              </a:ext>
            </a:extLst>
          </p:cNvPr>
          <p:cNvSpPr>
            <a:spLocks noGrp="1"/>
          </p:cNvSpPr>
          <p:nvPr>
            <p:ph idx="1"/>
          </p:nvPr>
        </p:nvSpPr>
        <p:spPr>
          <a:xfrm>
            <a:off x="7508604" y="2455101"/>
            <a:ext cx="3943437" cy="3720770"/>
          </a:xfrm>
        </p:spPr>
        <p:txBody>
          <a:bodyPr vert="horz" lIns="91440" tIns="45720" rIns="91440" bIns="45720" rtlCol="0" anchor="t">
            <a:normAutofit/>
          </a:bodyPr>
          <a:lstStyle/>
          <a:p>
            <a:r>
              <a:rPr lang="en-US" sz="2000" b="1" dirty="0">
                <a:solidFill>
                  <a:schemeClr val="bg1"/>
                </a:solidFill>
                <a:latin typeface="Century Gothic"/>
              </a:rPr>
              <a:t>Is there a large gap between expected delivery and actual delivery? Show a month-by-month report of problem areas. </a:t>
            </a:r>
            <a:br>
              <a:rPr lang="en-US" sz="2000" b="1" dirty="0">
                <a:latin typeface="Century Gothic"/>
              </a:rPr>
            </a:br>
            <a:br>
              <a:rPr lang="en-US" sz="2000" b="1" dirty="0">
                <a:latin typeface="Century Gothic"/>
              </a:rPr>
            </a:br>
            <a:r>
              <a:rPr lang="en-US" sz="2000" b="1" dirty="0">
                <a:solidFill>
                  <a:schemeClr val="bg1"/>
                </a:solidFill>
                <a:latin typeface="Century Gothic"/>
              </a:rPr>
              <a:t>Python script runs all three suppliers together; </a:t>
            </a:r>
            <a:r>
              <a:rPr lang="en-US" sz="2000" dirty="0">
                <a:solidFill>
                  <a:schemeClr val="bg1"/>
                </a:solidFill>
                <a:latin typeface="Century Gothic"/>
              </a:rPr>
              <a:t>screenshots are separated for ease of viewing. All numbers are based in percentages for deliveries of each month. </a:t>
            </a:r>
          </a:p>
          <a:p>
            <a:endParaRPr lang="en-US" sz="2000">
              <a:solidFill>
                <a:schemeClr val="bg1"/>
              </a:solidFill>
            </a:endParaRPr>
          </a:p>
        </p:txBody>
      </p:sp>
      <p:sp>
        <p:nvSpPr>
          <p:cNvPr id="8" name="Footer Placeholder 7">
            <a:extLst>
              <a:ext uri="{FF2B5EF4-FFF2-40B4-BE49-F238E27FC236}">
                <a16:creationId xmlns:a16="http://schemas.microsoft.com/office/drawing/2014/main" id="{36499146-BE34-2BEC-0FDD-32FB05C0BC5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bg1"/>
                </a:solidFill>
              </a:rPr>
              <a:t>Bacchus Winery</a:t>
            </a:r>
          </a:p>
        </p:txBody>
      </p:sp>
      <p:sp>
        <p:nvSpPr>
          <p:cNvPr id="9" name="Slide Number Placeholder 8">
            <a:extLst>
              <a:ext uri="{FF2B5EF4-FFF2-40B4-BE49-F238E27FC236}">
                <a16:creationId xmlns:a16="http://schemas.microsoft.com/office/drawing/2014/main" id="{26EEDCBC-44AE-4522-08B7-99AA1979479E}"/>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a:solidFill>
                  <a:schemeClr val="bg1"/>
                </a:solidFill>
              </a:rPr>
              <a:pPr>
                <a:spcAft>
                  <a:spcPts val="600"/>
                </a:spcAft>
              </a:pPr>
              <a:t>6</a:t>
            </a:fld>
            <a:endParaRPr lang="en-US">
              <a:solidFill>
                <a:schemeClr val="bg1"/>
              </a:solidFill>
            </a:endParaRPr>
          </a:p>
        </p:txBody>
      </p:sp>
      <p:sp>
        <p:nvSpPr>
          <p:cNvPr id="4" name="Rectangle 3">
            <a:extLst>
              <a:ext uri="{FF2B5EF4-FFF2-40B4-BE49-F238E27FC236}">
                <a16:creationId xmlns:a16="http://schemas.microsoft.com/office/drawing/2014/main" id="{423D7670-57E0-4E32-9E11-B899314D32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600305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27" name="Straight Connector 26">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5BE0D975-7725-493F-8862-ED40C46BE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3" name="Oval 32">
              <a:extLst>
                <a:ext uri="{FF2B5EF4-FFF2-40B4-BE49-F238E27FC236}">
                  <a16:creationId xmlns:a16="http://schemas.microsoft.com/office/drawing/2014/main" id="{683F0D96-8CD4-4CDE-B0CC-657797260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24C51D7-954A-4143-B39C-4752FA3B6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91EF17-1635-4AEB-AC11-07BA2A119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F202BA-4686-4BC5-8CA5-60010A0FC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53C14B0-1161-49D1-9AAC-B4BAD7436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8E96422-DF7F-4DB7-9786-EABEBF8BC6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A screenshot of a computer&#10;&#10;Description automatically generated">
            <a:extLst>
              <a:ext uri="{FF2B5EF4-FFF2-40B4-BE49-F238E27FC236}">
                <a16:creationId xmlns:a16="http://schemas.microsoft.com/office/drawing/2014/main" id="{71919DF3-2719-294C-9152-4AA8F8D06574}"/>
              </a:ext>
            </a:extLst>
          </p:cNvPr>
          <p:cNvPicPr>
            <a:picLocks noChangeAspect="1"/>
          </p:cNvPicPr>
          <p:nvPr/>
        </p:nvPicPr>
        <p:blipFill>
          <a:blip r:embed="rId2"/>
          <a:stretch>
            <a:fillRect/>
          </a:stretch>
        </p:blipFill>
        <p:spPr>
          <a:xfrm>
            <a:off x="630313" y="338510"/>
            <a:ext cx="3719282" cy="3492497"/>
          </a:xfrm>
          <a:prstGeom prst="rect">
            <a:avLst/>
          </a:prstGeom>
        </p:spPr>
      </p:pic>
      <p:sp>
        <p:nvSpPr>
          <p:cNvPr id="40" name="Rectangle 39">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3" name="Straight Connector 42">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8" name="Picture 7" descr="Laid wine bottles, glass and grapes">
            <a:extLst>
              <a:ext uri="{FF2B5EF4-FFF2-40B4-BE49-F238E27FC236}">
                <a16:creationId xmlns:a16="http://schemas.microsoft.com/office/drawing/2014/main" id="{BBDA0C71-A943-5949-E9B4-7B278D8DBDD5}"/>
              </a:ext>
            </a:extLst>
          </p:cNvPr>
          <p:cNvPicPr>
            <a:picLocks noChangeAspect="1"/>
          </p:cNvPicPr>
          <p:nvPr/>
        </p:nvPicPr>
        <p:blipFill rotWithShape="1">
          <a:blip r:embed="rId3"/>
          <a:srcRect r="29778" b="-1"/>
          <a:stretch/>
        </p:blipFill>
        <p:spPr>
          <a:xfrm>
            <a:off x="6149111" y="338510"/>
            <a:ext cx="3674122" cy="3492497"/>
          </a:xfrm>
          <a:prstGeom prst="rect">
            <a:avLst/>
          </a:prstGeom>
        </p:spPr>
      </p:pic>
      <p:sp>
        <p:nvSpPr>
          <p:cNvPr id="48" name="Rectangle 47">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1" name="Straight Connector 50">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C4236F1-3542-603F-2F95-1E22BA3C6D20}"/>
              </a:ext>
            </a:extLst>
          </p:cNvPr>
          <p:cNvSpPr>
            <a:spLocks noGrp="1"/>
          </p:cNvSpPr>
          <p:nvPr>
            <p:ph type="title"/>
          </p:nvPr>
        </p:nvSpPr>
        <p:spPr>
          <a:xfrm>
            <a:off x="630936" y="4018137"/>
            <a:ext cx="4651076" cy="2129586"/>
          </a:xfrm>
          <a:noFill/>
        </p:spPr>
        <p:txBody>
          <a:bodyPr vert="horz" lIns="91440" tIns="45720" rIns="91440" bIns="45720" rtlCol="0" anchor="t">
            <a:normAutofit/>
          </a:bodyPr>
          <a:lstStyle/>
          <a:p>
            <a:r>
              <a:rPr lang="en-US" i="1">
                <a:solidFill>
                  <a:schemeClr val="bg1"/>
                </a:solidFill>
              </a:rPr>
              <a:t>Distribution Tables</a:t>
            </a:r>
            <a:endParaRPr lang="en-US">
              <a:solidFill>
                <a:schemeClr val="bg1"/>
              </a:solidFill>
            </a:endParaRPr>
          </a:p>
          <a:p>
            <a:endParaRPr lang="en-US">
              <a:solidFill>
                <a:schemeClr val="bg1"/>
              </a:solidFill>
            </a:endParaRPr>
          </a:p>
        </p:txBody>
      </p:sp>
      <p:sp>
        <p:nvSpPr>
          <p:cNvPr id="5" name="TextBox 5">
            <a:extLst>
              <a:ext uri="{FF2B5EF4-FFF2-40B4-BE49-F238E27FC236}">
                <a16:creationId xmlns:a16="http://schemas.microsoft.com/office/drawing/2014/main" id="{1BD8B0E2-BF78-653A-4C56-FE8E4E483999}"/>
              </a:ext>
            </a:extLst>
          </p:cNvPr>
          <p:cNvSpPr txBox="1"/>
          <p:nvPr/>
        </p:nvSpPr>
        <p:spPr>
          <a:xfrm>
            <a:off x="5486080" y="4018143"/>
            <a:ext cx="5994666" cy="2129599"/>
          </a:xfrm>
          <a:prstGeom prst="rect">
            <a:avLst/>
          </a:prstGeom>
          <a:noFill/>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nSpc>
                <a:spcPct val="90000"/>
              </a:lnSpc>
              <a:spcAft>
                <a:spcPts val="600"/>
              </a:spcAft>
              <a:buFont typeface="Arial" panose="020B0604020202020204" pitchFamily="34" charset="0"/>
              <a:buChar char="•"/>
            </a:pPr>
            <a:r>
              <a:rPr lang="en-US" b="1">
                <a:solidFill>
                  <a:schemeClr val="bg1"/>
                </a:solidFill>
              </a:rPr>
              <a:t>Are all wines selling at they thought? Is one wine not selling? Which distributor carries which wine? </a:t>
            </a:r>
            <a:br>
              <a:rPr lang="en-US">
                <a:solidFill>
                  <a:schemeClr val="bg1"/>
                </a:solidFill>
              </a:rPr>
            </a:br>
            <a:br>
              <a:rPr lang="en-US">
                <a:solidFill>
                  <a:schemeClr val="bg1"/>
                </a:solidFill>
              </a:rPr>
            </a:br>
            <a:r>
              <a:rPr lang="en-US">
                <a:solidFill>
                  <a:schemeClr val="bg1"/>
                </a:solidFill>
              </a:rPr>
              <a:t>Product sales are in units and total sales over the past year for each product type. We don’t know what the expected sales for each wine should be at this time, but have the data to show total sales. </a:t>
            </a:r>
          </a:p>
        </p:txBody>
      </p:sp>
      <p:sp>
        <p:nvSpPr>
          <p:cNvPr id="6" name="Footer Placeholder 5">
            <a:extLst>
              <a:ext uri="{FF2B5EF4-FFF2-40B4-BE49-F238E27FC236}">
                <a16:creationId xmlns:a16="http://schemas.microsoft.com/office/drawing/2014/main" id="{8D60BFD8-346A-F615-8714-596E48FB00B5}"/>
              </a:ext>
            </a:extLst>
          </p:cNvPr>
          <p:cNvSpPr>
            <a:spLocks noGrp="1"/>
          </p:cNvSpPr>
          <p:nvPr>
            <p:ph type="ftr" sz="quarter" idx="11"/>
          </p:nvPr>
        </p:nvSpPr>
        <p:spPr>
          <a:xfrm>
            <a:off x="630936" y="6308832"/>
            <a:ext cx="8320722" cy="548640"/>
          </a:xfrm>
        </p:spPr>
        <p:txBody>
          <a:bodyPr vert="horz" lIns="91440" tIns="45720" rIns="91440" bIns="45720" rtlCol="0" anchor="ctr">
            <a:normAutofit/>
          </a:bodyPr>
          <a:lstStyle/>
          <a:p>
            <a:pPr algn="just">
              <a:spcAft>
                <a:spcPts val="600"/>
              </a:spcAft>
            </a:pPr>
            <a:r>
              <a:rPr lang="en-US" sz="1050" kern="1200">
                <a:solidFill>
                  <a:schemeClr val="bg1"/>
                </a:solidFill>
                <a:latin typeface="+mn-lt"/>
                <a:ea typeface="+mn-ea"/>
                <a:cs typeface="+mn-cs"/>
              </a:rPr>
              <a:t>Bacchus Winery</a:t>
            </a:r>
          </a:p>
        </p:txBody>
      </p:sp>
      <p:sp>
        <p:nvSpPr>
          <p:cNvPr id="7" name="Slide Number Placeholder 6">
            <a:extLst>
              <a:ext uri="{FF2B5EF4-FFF2-40B4-BE49-F238E27FC236}">
                <a16:creationId xmlns:a16="http://schemas.microsoft.com/office/drawing/2014/main" id="{238E412C-63FC-C2E6-3979-A1CF7AFCA447}"/>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330EA680-D336-4FF7-8B7A-9848BB0A1C32}" type="slidenum">
              <a:rPr lang="en-US">
                <a:solidFill>
                  <a:schemeClr val="bg1"/>
                </a:solidFill>
              </a:rPr>
              <a:pPr algn="ctr">
                <a:spcAft>
                  <a:spcPts val="600"/>
                </a:spcAft>
              </a:pPr>
              <a:t>7</a:t>
            </a:fld>
            <a:endParaRPr lang="en-US">
              <a:solidFill>
                <a:schemeClr val="bg1"/>
              </a:solidFill>
            </a:endParaRPr>
          </a:p>
        </p:txBody>
      </p:sp>
    </p:spTree>
    <p:extLst>
      <p:ext uri="{BB962C8B-B14F-4D97-AF65-F5344CB8AC3E}">
        <p14:creationId xmlns:p14="http://schemas.microsoft.com/office/powerpoint/2010/main" val="1807254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76B45835-3DB7-4D95-9290-E7C2C3AD13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2" name="Oval 61">
              <a:extLst>
                <a:ext uri="{FF2B5EF4-FFF2-40B4-BE49-F238E27FC236}">
                  <a16:creationId xmlns:a16="http://schemas.microsoft.com/office/drawing/2014/main" id="{4BA86C3D-5E02-4EC9-A07B-6786E96EC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A1BCCA4-FEFE-4004-9DD5-96DC53BFB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9025533-FEDC-498B-B634-AACB9C542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BCB9B21-6FC4-4E75-9B78-CBF710766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265F2E95-7169-4456-9FD1-FD404A2B1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C39C303-7680-46A4-83C1-D77C74DEA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Rectangle 68">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2" name="Straight Connector 71">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6" name="Rectangle 9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80" name="Straight Connector 7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9EEC157-6093-6AF8-B8F3-2027EBEC8B10}"/>
              </a:ext>
            </a:extLst>
          </p:cNvPr>
          <p:cNvSpPr>
            <a:spLocks noGrp="1"/>
          </p:cNvSpPr>
          <p:nvPr>
            <p:ph type="title"/>
          </p:nvPr>
        </p:nvSpPr>
        <p:spPr>
          <a:xfrm>
            <a:off x="630936" y="4018137"/>
            <a:ext cx="4550664" cy="2129586"/>
          </a:xfrm>
          <a:noFill/>
        </p:spPr>
        <p:txBody>
          <a:bodyPr vert="horz" lIns="91440" tIns="45720" rIns="91440" bIns="45720" rtlCol="0" anchor="t">
            <a:normAutofit/>
          </a:bodyPr>
          <a:lstStyle/>
          <a:p>
            <a:r>
              <a:rPr lang="en-US" sz="4800" i="1" kern="1200">
                <a:solidFill>
                  <a:schemeClr val="bg1"/>
                </a:solidFill>
                <a:latin typeface="+mj-lt"/>
                <a:ea typeface="+mj-ea"/>
                <a:cs typeface="+mj-cs"/>
              </a:rPr>
              <a:t>Employee</a:t>
            </a:r>
            <a:br>
              <a:rPr lang="en-US" sz="4800" i="1" kern="1200">
                <a:solidFill>
                  <a:schemeClr val="bg1"/>
                </a:solidFill>
                <a:latin typeface="+mj-lt"/>
                <a:ea typeface="+mj-ea"/>
                <a:cs typeface="+mj-cs"/>
              </a:rPr>
            </a:br>
            <a:r>
              <a:rPr lang="en-US" sz="4800" i="1" kern="1200">
                <a:solidFill>
                  <a:schemeClr val="bg1"/>
                </a:solidFill>
                <a:latin typeface="+mj-lt"/>
                <a:ea typeface="+mj-ea"/>
                <a:cs typeface="+mj-cs"/>
              </a:rPr>
              <a:t>Tables</a:t>
            </a:r>
            <a:endParaRPr lang="en-US" sz="4800" kern="1200">
              <a:solidFill>
                <a:schemeClr val="bg1"/>
              </a:solidFill>
              <a:latin typeface="+mj-lt"/>
              <a:ea typeface="+mj-ea"/>
              <a:cs typeface="+mj-cs"/>
            </a:endParaRPr>
          </a:p>
          <a:p>
            <a:endParaRPr lang="en-US" sz="4800" kern="1200">
              <a:solidFill>
                <a:schemeClr val="bg1"/>
              </a:solidFill>
              <a:latin typeface="+mj-lt"/>
              <a:ea typeface="+mj-ea"/>
              <a:cs typeface="+mj-cs"/>
            </a:endParaRPr>
          </a:p>
        </p:txBody>
      </p:sp>
      <p:pic>
        <p:nvPicPr>
          <p:cNvPr id="10" name="Picture 9" descr="Smiling people at dining table">
            <a:extLst>
              <a:ext uri="{FF2B5EF4-FFF2-40B4-BE49-F238E27FC236}">
                <a16:creationId xmlns:a16="http://schemas.microsoft.com/office/drawing/2014/main" id="{770A1CC8-1EEC-E5ED-845E-79E9D052B8AB}"/>
              </a:ext>
            </a:extLst>
          </p:cNvPr>
          <p:cNvPicPr>
            <a:picLocks noChangeAspect="1"/>
          </p:cNvPicPr>
          <p:nvPr/>
        </p:nvPicPr>
        <p:blipFill rotWithShape="1">
          <a:blip r:embed="rId2"/>
          <a:srcRect r="12541" b="3"/>
          <a:stretch/>
        </p:blipFill>
        <p:spPr>
          <a:xfrm>
            <a:off x="626592" y="344770"/>
            <a:ext cx="4573404" cy="3490370"/>
          </a:xfrm>
          <a:prstGeom prst="rect">
            <a:avLst/>
          </a:prstGeom>
        </p:spPr>
      </p:pic>
      <p:grpSp>
        <p:nvGrpSpPr>
          <p:cNvPr id="98" name="Group 97">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86" name="Straight Connector 85">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4" name="Content Placeholder 3" descr="A black screen with white text&#10;&#10;Description automatically generated">
            <a:extLst>
              <a:ext uri="{FF2B5EF4-FFF2-40B4-BE49-F238E27FC236}">
                <a16:creationId xmlns:a16="http://schemas.microsoft.com/office/drawing/2014/main" id="{AEE8EA25-7322-D5E1-D81C-5D3FEEDDE9B0}"/>
              </a:ext>
            </a:extLst>
          </p:cNvPr>
          <p:cNvPicPr>
            <a:picLocks noGrp="1" noChangeAspect="1"/>
          </p:cNvPicPr>
          <p:nvPr>
            <p:ph idx="1"/>
          </p:nvPr>
        </p:nvPicPr>
        <p:blipFill rotWithShape="1">
          <a:blip r:embed="rId3"/>
          <a:srcRect r="29845" b="-1"/>
          <a:stretch/>
        </p:blipFill>
        <p:spPr>
          <a:xfrm>
            <a:off x="5470050" y="341641"/>
            <a:ext cx="5992303" cy="3490370"/>
          </a:xfrm>
          <a:prstGeom prst="rect">
            <a:avLst/>
          </a:prstGeom>
        </p:spPr>
      </p:pic>
      <p:sp>
        <p:nvSpPr>
          <p:cNvPr id="5" name="TextBox 3">
            <a:extLst>
              <a:ext uri="{FF2B5EF4-FFF2-40B4-BE49-F238E27FC236}">
                <a16:creationId xmlns:a16="http://schemas.microsoft.com/office/drawing/2014/main" id="{0C402F18-3D66-5CBC-EF46-082C23E344E9}"/>
              </a:ext>
            </a:extLst>
          </p:cNvPr>
          <p:cNvSpPr txBox="1"/>
          <p:nvPr/>
        </p:nvSpPr>
        <p:spPr>
          <a:xfrm>
            <a:off x="5486080" y="4018143"/>
            <a:ext cx="5994666" cy="2129599"/>
          </a:xfrm>
          <a:prstGeom prst="roundRect">
            <a:avLst/>
          </a:prstGeom>
          <a:noFill/>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nSpc>
                <a:spcPct val="90000"/>
              </a:lnSpc>
              <a:spcAft>
                <a:spcPts val="600"/>
              </a:spcAft>
              <a:buFont typeface="Arial" panose="020B0604020202020204" pitchFamily="34" charset="0"/>
              <a:buChar char="•"/>
            </a:pPr>
            <a:r>
              <a:rPr lang="en-US" b="1" dirty="0">
                <a:solidFill>
                  <a:schemeClr val="bg1"/>
                </a:solidFill>
              </a:rPr>
              <a:t>During the last four quarters, how many hours did each employee work? </a:t>
            </a:r>
            <a:br>
              <a:rPr lang="en-US" dirty="0"/>
            </a:br>
            <a:br>
              <a:rPr lang="en-US" dirty="0"/>
            </a:br>
            <a:r>
              <a:rPr lang="en-US" dirty="0">
                <a:solidFill>
                  <a:schemeClr val="bg1"/>
                </a:solidFill>
              </a:rPr>
              <a:t>The hours report shows total hours worked over the past year, but not broken-down quarter by quarter in the code above. </a:t>
            </a:r>
          </a:p>
        </p:txBody>
      </p:sp>
      <p:sp>
        <p:nvSpPr>
          <p:cNvPr id="6" name="Footer Placeholder 5">
            <a:extLst>
              <a:ext uri="{FF2B5EF4-FFF2-40B4-BE49-F238E27FC236}">
                <a16:creationId xmlns:a16="http://schemas.microsoft.com/office/drawing/2014/main" id="{32FFAB12-4B89-298D-1BAD-20AEF41A60AC}"/>
              </a:ext>
            </a:extLst>
          </p:cNvPr>
          <p:cNvSpPr>
            <a:spLocks noGrp="1"/>
          </p:cNvSpPr>
          <p:nvPr>
            <p:ph type="ftr" sz="quarter" idx="11"/>
          </p:nvPr>
        </p:nvSpPr>
        <p:spPr>
          <a:xfrm>
            <a:off x="630936" y="6308832"/>
            <a:ext cx="8320722" cy="548640"/>
          </a:xfrm>
        </p:spPr>
        <p:txBody>
          <a:bodyPr vert="horz" lIns="91440" tIns="45720" rIns="91440" bIns="45720" rtlCol="0" anchor="ctr">
            <a:normAutofit/>
          </a:bodyPr>
          <a:lstStyle/>
          <a:p>
            <a:pPr algn="just">
              <a:spcAft>
                <a:spcPts val="600"/>
              </a:spcAft>
            </a:pPr>
            <a:r>
              <a:rPr lang="en-US" sz="1050" kern="1200">
                <a:solidFill>
                  <a:schemeClr val="bg1"/>
                </a:solidFill>
                <a:latin typeface="+mn-lt"/>
                <a:ea typeface="+mn-ea"/>
                <a:cs typeface="+mn-cs"/>
              </a:rPr>
              <a:t>Bacchus Winery</a:t>
            </a:r>
          </a:p>
        </p:txBody>
      </p:sp>
      <p:sp>
        <p:nvSpPr>
          <p:cNvPr id="7" name="Slide Number Placeholder 6">
            <a:extLst>
              <a:ext uri="{FF2B5EF4-FFF2-40B4-BE49-F238E27FC236}">
                <a16:creationId xmlns:a16="http://schemas.microsoft.com/office/drawing/2014/main" id="{74D50876-8A3A-C369-D95E-C06638296414}"/>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330EA680-D336-4FF7-8B7A-9848BB0A1C32}" type="slidenum">
              <a:rPr lang="en-US">
                <a:solidFill>
                  <a:schemeClr val="bg1"/>
                </a:solidFill>
              </a:rPr>
              <a:pPr algn="ctr">
                <a:spcAft>
                  <a:spcPts val="600"/>
                </a:spcAft>
              </a:pPr>
              <a:t>8</a:t>
            </a:fld>
            <a:endParaRPr lang="en-US">
              <a:solidFill>
                <a:schemeClr val="bg1"/>
              </a:solidFill>
            </a:endParaRPr>
          </a:p>
        </p:txBody>
      </p:sp>
    </p:spTree>
    <p:extLst>
      <p:ext uri="{BB962C8B-B14F-4D97-AF65-F5344CB8AC3E}">
        <p14:creationId xmlns:p14="http://schemas.microsoft.com/office/powerpoint/2010/main" val="29883232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Case Study: Bacchus Winery </vt:lpstr>
      <vt:lpstr>Group Introduction </vt:lpstr>
      <vt:lpstr>Summary </vt:lpstr>
      <vt:lpstr>Entity Relationship Diagram(ERD) </vt:lpstr>
      <vt:lpstr>Reports Overview </vt:lpstr>
      <vt:lpstr>Delivery Tables </vt:lpstr>
      <vt:lpstr>Distribution Tables </vt:lpstr>
      <vt:lpstr>Employee Tables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269</cp:revision>
  <dcterms:created xsi:type="dcterms:W3CDTF">2024-03-10T01:30:13Z</dcterms:created>
  <dcterms:modified xsi:type="dcterms:W3CDTF">2024-03-10T02:22:50Z</dcterms:modified>
</cp:coreProperties>
</file>